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295" r:id="rId6"/>
    <p:sldId id="297" r:id="rId7"/>
    <p:sldId id="287" r:id="rId8"/>
    <p:sldId id="290" r:id="rId9"/>
    <p:sldId id="298" r:id="rId10"/>
    <p:sldId id="300" r:id="rId11"/>
    <p:sldId id="301" r:id="rId12"/>
    <p:sldId id="302" r:id="rId13"/>
    <p:sldId id="304" r:id="rId14"/>
    <p:sldId id="291"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UICHIRO.OGA" initials="ｙ" lastIdx="3" clrIdx="0">
    <p:extLst>
      <p:ext uri="{19B8F6BF-5375-455C-9EA6-DF929625EA0E}">
        <p15:presenceInfo xmlns:p15="http://schemas.microsoft.com/office/powerpoint/2012/main" userId="YUUICHIRO.OGA" providerId="None"/>
      </p:ext>
    </p:extLst>
  </p:cmAuthor>
  <p:cmAuthor id="2" name="吾妻　美佳" initials="吾妻　美佳" lastIdx="1" clrIdx="1">
    <p:extLst>
      <p:ext uri="{19B8F6BF-5375-455C-9EA6-DF929625EA0E}">
        <p15:presenceInfo xmlns:p15="http://schemas.microsoft.com/office/powerpoint/2012/main" userId="S::Mika.Agatsuma@sapporogroup.biz::1950cf73-dd58-4783-a862-160593dbc2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78784" autoAdjust="0"/>
  </p:normalViewPr>
  <p:slideViewPr>
    <p:cSldViewPr snapToGrid="0">
      <p:cViewPr varScale="1">
        <p:scale>
          <a:sx n="52" d="100"/>
          <a:sy n="52" d="100"/>
        </p:scale>
        <p:origin x="123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59A9B6DA-0719-4694-B64A-54D4ACCB3FFB}" type="datetimeFigureOut">
              <a:rPr kumimoji="1" lang="ja-JP" altLang="en-US" smtClean="0"/>
              <a:t>2022/9/14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CD143936-F165-44DD-9BC6-50041D20EAF0}" type="slidenum">
              <a:rPr kumimoji="1" lang="ja-JP" altLang="en-US" smtClean="0"/>
              <a:t>‹#›</a:t>
            </a:fld>
            <a:endParaRPr kumimoji="1" lang="ja-JP" altLang="en-US"/>
          </a:p>
        </p:txBody>
      </p:sp>
    </p:spTree>
    <p:extLst>
      <p:ext uri="{BB962C8B-B14F-4D97-AF65-F5344CB8AC3E}">
        <p14:creationId xmlns:p14="http://schemas.microsoft.com/office/powerpoint/2010/main" val="287024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AF36EB56-21BA-4467-AC81-3115B754415B}" type="datetimeFigureOut">
              <a:rPr kumimoji="1" lang="ja-JP" altLang="en-US" smtClean="0"/>
              <a:t>2022/9/14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8D3D3B8-35D5-40DD-A03D-74C21171775A}" type="slidenum">
              <a:rPr kumimoji="1" lang="ja-JP" altLang="en-US" smtClean="0"/>
              <a:t>‹#›</a:t>
            </a:fld>
            <a:endParaRPr kumimoji="1" lang="ja-JP" altLang="en-US"/>
          </a:p>
        </p:txBody>
      </p:sp>
    </p:spTree>
    <p:extLst>
      <p:ext uri="{BB962C8B-B14F-4D97-AF65-F5344CB8AC3E}">
        <p14:creationId xmlns:p14="http://schemas.microsoft.com/office/powerpoint/2010/main" val="2132754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2022</a:t>
            </a:r>
            <a:r>
              <a:rPr kumimoji="1" lang="ja-JP" altLang="en-US" dirty="0"/>
              <a:t>年</a:t>
            </a:r>
            <a:r>
              <a:rPr kumimoji="1" lang="en-US" altLang="ja-JP" dirty="0"/>
              <a:t>2</a:t>
            </a:r>
            <a:r>
              <a:rPr kumimoji="1" lang="ja-JP" altLang="en-US" dirty="0"/>
              <a:t>月作成</a:t>
            </a:r>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1</a:t>
            </a:fld>
            <a:endParaRPr kumimoji="1" lang="ja-JP" altLang="en-US"/>
          </a:p>
        </p:txBody>
      </p:sp>
    </p:spTree>
    <p:extLst>
      <p:ext uri="{BB962C8B-B14F-4D97-AF65-F5344CB8AC3E}">
        <p14:creationId xmlns:p14="http://schemas.microsoft.com/office/powerpoint/2010/main" val="1227875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8D3D3B8-35D5-40DD-A03D-74C21171775A}" type="slidenum">
              <a:rPr kumimoji="1" lang="ja-JP" altLang="en-US" smtClean="0"/>
              <a:t>11</a:t>
            </a:fld>
            <a:endParaRPr kumimoji="1" lang="ja-JP" altLang="en-US"/>
          </a:p>
        </p:txBody>
      </p:sp>
    </p:spTree>
    <p:extLst>
      <p:ext uri="{BB962C8B-B14F-4D97-AF65-F5344CB8AC3E}">
        <p14:creationId xmlns:p14="http://schemas.microsoft.com/office/powerpoint/2010/main" val="2435077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2</a:t>
            </a:fld>
            <a:endParaRPr kumimoji="1" lang="ja-JP" altLang="en-US"/>
          </a:p>
        </p:txBody>
      </p:sp>
    </p:spTree>
    <p:extLst>
      <p:ext uri="{BB962C8B-B14F-4D97-AF65-F5344CB8AC3E}">
        <p14:creationId xmlns:p14="http://schemas.microsoft.com/office/powerpoint/2010/main" val="1777513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3</a:t>
            </a:fld>
            <a:endParaRPr kumimoji="1" lang="ja-JP" altLang="en-US"/>
          </a:p>
        </p:txBody>
      </p:sp>
    </p:spTree>
    <p:extLst>
      <p:ext uri="{BB962C8B-B14F-4D97-AF65-F5344CB8AC3E}">
        <p14:creationId xmlns:p14="http://schemas.microsoft.com/office/powerpoint/2010/main" val="4275582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4</a:t>
            </a:fld>
            <a:endParaRPr kumimoji="1" lang="ja-JP" altLang="en-US"/>
          </a:p>
        </p:txBody>
      </p:sp>
    </p:spTree>
    <p:extLst>
      <p:ext uri="{BB962C8B-B14F-4D97-AF65-F5344CB8AC3E}">
        <p14:creationId xmlns:p14="http://schemas.microsoft.com/office/powerpoint/2010/main" val="440181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5</a:t>
            </a:fld>
            <a:endParaRPr kumimoji="1" lang="ja-JP" altLang="en-US"/>
          </a:p>
        </p:txBody>
      </p:sp>
    </p:spTree>
    <p:extLst>
      <p:ext uri="{BB962C8B-B14F-4D97-AF65-F5344CB8AC3E}">
        <p14:creationId xmlns:p14="http://schemas.microsoft.com/office/powerpoint/2010/main" val="1572137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6</a:t>
            </a:fld>
            <a:endParaRPr kumimoji="1" lang="ja-JP" altLang="en-US"/>
          </a:p>
        </p:txBody>
      </p:sp>
    </p:spTree>
    <p:extLst>
      <p:ext uri="{BB962C8B-B14F-4D97-AF65-F5344CB8AC3E}">
        <p14:creationId xmlns:p14="http://schemas.microsoft.com/office/powerpoint/2010/main" val="1186690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7</a:t>
            </a:fld>
            <a:endParaRPr kumimoji="1" lang="ja-JP" altLang="en-US"/>
          </a:p>
        </p:txBody>
      </p:sp>
    </p:spTree>
    <p:extLst>
      <p:ext uri="{BB962C8B-B14F-4D97-AF65-F5344CB8AC3E}">
        <p14:creationId xmlns:p14="http://schemas.microsoft.com/office/powerpoint/2010/main" val="2896406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8</a:t>
            </a:fld>
            <a:endParaRPr kumimoji="1" lang="ja-JP" altLang="en-US"/>
          </a:p>
        </p:txBody>
      </p:sp>
    </p:spTree>
    <p:extLst>
      <p:ext uri="{BB962C8B-B14F-4D97-AF65-F5344CB8AC3E}">
        <p14:creationId xmlns:p14="http://schemas.microsoft.com/office/powerpoint/2010/main" val="168248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9</a:t>
            </a:fld>
            <a:endParaRPr kumimoji="1" lang="ja-JP" altLang="en-US"/>
          </a:p>
        </p:txBody>
      </p:sp>
    </p:spTree>
    <p:extLst>
      <p:ext uri="{BB962C8B-B14F-4D97-AF65-F5344CB8AC3E}">
        <p14:creationId xmlns:p14="http://schemas.microsoft.com/office/powerpoint/2010/main" val="701747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45233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55218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8570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33043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90909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228494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47132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07809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3895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789666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748791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93219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an-challenger.org/researc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5988" y="1767015"/>
            <a:ext cx="10812162" cy="3385752"/>
          </a:xfrm>
        </p:spPr>
        <p:txBody>
          <a:bodyPr anchor="t">
            <a:normAutofit/>
          </a:bodyPr>
          <a:lstStyle/>
          <a:p>
            <a:r>
              <a:rPr lang="ja-JP" altLang="en-US" sz="7200" dirty="0"/>
              <a:t>　</a:t>
            </a:r>
            <a:r>
              <a:rPr lang="ja-JP" altLang="en-US" dirty="0"/>
              <a:t>がんなど治療と就労の</a:t>
            </a:r>
            <a:br>
              <a:rPr lang="en-US" altLang="ja-JP" dirty="0"/>
            </a:br>
            <a:r>
              <a:rPr lang="ja-JP" altLang="en-US" dirty="0"/>
              <a:t>　両立支援ガイドブック</a:t>
            </a:r>
            <a:endParaRPr kumimoji="1" lang="ja-JP" altLang="en-US" dirty="0"/>
          </a:p>
        </p:txBody>
      </p:sp>
      <p:sp>
        <p:nvSpPr>
          <p:cNvPr id="3" name="サブタイトル 2"/>
          <p:cNvSpPr>
            <a:spLocks noGrp="1"/>
          </p:cNvSpPr>
          <p:nvPr>
            <p:ph type="subTitle" idx="1"/>
          </p:nvPr>
        </p:nvSpPr>
        <p:spPr>
          <a:xfrm>
            <a:off x="1276865" y="3816280"/>
            <a:ext cx="9144000" cy="1655762"/>
          </a:xfrm>
        </p:spPr>
        <p:txBody>
          <a:bodyPr>
            <a:normAutofit/>
          </a:bodyPr>
          <a:lstStyle/>
          <a:p>
            <a:r>
              <a:rPr kumimoji="1" lang="ja-JP" altLang="en-US" sz="2800" dirty="0"/>
              <a:t>～病気になっても安心して働けるしくみ～</a:t>
            </a:r>
            <a:endParaRPr kumimoji="1" lang="en-US" altLang="ja-JP" sz="2800" dirty="0"/>
          </a:p>
          <a:p>
            <a:endParaRPr lang="en-US" altLang="ja-JP" sz="2800" dirty="0"/>
          </a:p>
          <a:p>
            <a:r>
              <a:rPr kumimoji="1" lang="ja-JP" altLang="en-US" sz="2800"/>
              <a:t>サッポロビール株式会社</a:t>
            </a:r>
            <a:endParaRPr kumimoji="1" lang="ja-JP" altLang="en-US" sz="2800" dirty="0"/>
          </a:p>
        </p:txBody>
      </p:sp>
      <p:sp>
        <p:nvSpPr>
          <p:cNvPr id="4" name="星 5 3"/>
          <p:cNvSpPr/>
          <p:nvPr/>
        </p:nvSpPr>
        <p:spPr>
          <a:xfrm>
            <a:off x="1062681" y="1989437"/>
            <a:ext cx="1309817" cy="1235676"/>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星 5 4"/>
          <p:cNvSpPr/>
          <p:nvPr/>
        </p:nvSpPr>
        <p:spPr>
          <a:xfrm>
            <a:off x="9543534" y="1989437"/>
            <a:ext cx="1309817" cy="1235676"/>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CDC38025-8EBC-4586-B35D-CF581060B08A}"/>
              </a:ext>
            </a:extLst>
          </p:cNvPr>
          <p:cNvSpPr/>
          <p:nvPr/>
        </p:nvSpPr>
        <p:spPr>
          <a:xfrm>
            <a:off x="9273547" y="201729"/>
            <a:ext cx="2711317" cy="540654"/>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072646" y="742383"/>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780221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0793" y="92460"/>
            <a:ext cx="10515600" cy="1325563"/>
          </a:xfrm>
        </p:spPr>
        <p:txBody>
          <a:bodyPr>
            <a:normAutofit/>
          </a:bodyPr>
          <a:lstStyle/>
          <a:p>
            <a:r>
              <a:rPr lang="ja-JP" altLang="en-US" sz="3200" dirty="0"/>
              <a:t>６．参考情報</a:t>
            </a:r>
            <a:endParaRPr kumimoji="1" lang="ja-JP" altLang="en-US" sz="3200" dirty="0"/>
          </a:p>
        </p:txBody>
      </p:sp>
      <p:sp>
        <p:nvSpPr>
          <p:cNvPr id="3" name="コンテンツ プレースホルダー 2"/>
          <p:cNvSpPr>
            <a:spLocks noGrp="1"/>
          </p:cNvSpPr>
          <p:nvPr>
            <p:ph idx="1"/>
          </p:nvPr>
        </p:nvSpPr>
        <p:spPr>
          <a:xfrm>
            <a:off x="559905" y="1278973"/>
            <a:ext cx="10515600" cy="4351338"/>
          </a:xfrm>
        </p:spPr>
        <p:txBody>
          <a:bodyPr/>
          <a:lstStyle/>
          <a:p>
            <a:pPr marL="0" indent="0">
              <a:buNone/>
            </a:pPr>
            <a:r>
              <a:rPr kumimoji="1" lang="ja-JP" altLang="en-US" sz="2000" dirty="0"/>
              <a:t>本ガイドブックは同僚向けの内容になります。罹患者本人向け・上司向けのガイドブックもありますので、</a:t>
            </a:r>
            <a:endParaRPr kumimoji="1" lang="en-US" altLang="ja-JP" sz="2000" dirty="0"/>
          </a:p>
          <a:p>
            <a:pPr marL="0" indent="0">
              <a:buNone/>
            </a:pPr>
            <a:r>
              <a:rPr kumimoji="1" lang="ja-JP" altLang="en-US" sz="2000" dirty="0"/>
              <a:t>ぜひご一読ください。</a:t>
            </a:r>
            <a:endParaRPr kumimoji="1" lang="en-US" altLang="ja-JP" sz="2000" dirty="0"/>
          </a:p>
          <a:p>
            <a:pPr marL="0" indent="0">
              <a:buNone/>
            </a:pPr>
            <a:r>
              <a:rPr lang="ja-JP" altLang="en-US" sz="2000" dirty="0">
                <a:highlight>
                  <a:srgbClr val="FFFF00"/>
                </a:highlight>
              </a:rPr>
              <a:t>　</a:t>
            </a:r>
            <a:r>
              <a:rPr lang="en-US" altLang="ja-JP" sz="2000" dirty="0">
                <a:highlight>
                  <a:srgbClr val="FFFF00"/>
                </a:highlight>
              </a:rPr>
              <a:t>※</a:t>
            </a:r>
            <a:r>
              <a:rPr lang="ja-JP" altLang="en-US" sz="2000" dirty="0">
                <a:highlight>
                  <a:srgbClr val="FFFF00"/>
                </a:highlight>
              </a:rPr>
              <a:t>添付はファイル容量の関係上、外しています。</a:t>
            </a:r>
            <a:endParaRPr lang="en-US" altLang="ja-JP" dirty="0">
              <a:highlight>
                <a:srgbClr val="FFFF00"/>
              </a:highlight>
            </a:endParaRPr>
          </a:p>
          <a:p>
            <a:pPr marL="0" indent="0">
              <a:buNone/>
            </a:pPr>
            <a:r>
              <a:rPr kumimoji="1" lang="ja-JP" altLang="en-US" b="1" dirty="0"/>
              <a:t>☆本人向けガイドブック</a:t>
            </a:r>
            <a:endParaRPr kumimoji="1" lang="en-US" altLang="ja-JP" b="1" dirty="0"/>
          </a:p>
          <a:p>
            <a:pPr marL="0" indent="0">
              <a:buNone/>
            </a:pPr>
            <a:endParaRPr lang="en-US" altLang="ja-JP" dirty="0"/>
          </a:p>
          <a:p>
            <a:pPr marL="0" indent="0">
              <a:buNone/>
            </a:pPr>
            <a:endParaRPr kumimoji="1" lang="en-US" altLang="ja-JP" dirty="0"/>
          </a:p>
          <a:p>
            <a:pPr marL="0" indent="0">
              <a:buNone/>
            </a:pPr>
            <a:endParaRPr lang="en-US" altLang="ja-JP" b="1" dirty="0"/>
          </a:p>
          <a:p>
            <a:pPr marL="0" indent="0">
              <a:buNone/>
            </a:pPr>
            <a:r>
              <a:rPr lang="ja-JP" altLang="en-US" b="1" dirty="0"/>
              <a:t>☆上司向けガイドブック</a:t>
            </a:r>
            <a:endParaRPr kumimoji="1" lang="ja-JP" altLang="en-US" b="1" dirty="0"/>
          </a:p>
        </p:txBody>
      </p:sp>
      <p:sp>
        <p:nvSpPr>
          <p:cNvPr id="4" name="正方形/長方形 3"/>
          <p:cNvSpPr/>
          <p:nvPr/>
        </p:nvSpPr>
        <p:spPr>
          <a:xfrm>
            <a:off x="9389533" y="117174"/>
            <a:ext cx="2711317" cy="819150"/>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116434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参考文献</a:t>
            </a:r>
          </a:p>
        </p:txBody>
      </p:sp>
      <p:sp>
        <p:nvSpPr>
          <p:cNvPr id="3" name="コンテンツ プレースホルダー 2"/>
          <p:cNvSpPr>
            <a:spLocks noGrp="1"/>
          </p:cNvSpPr>
          <p:nvPr>
            <p:ph idx="1"/>
          </p:nvPr>
        </p:nvSpPr>
        <p:spPr/>
        <p:txBody>
          <a:bodyPr/>
          <a:lstStyle/>
          <a:p>
            <a:r>
              <a:rPr kumimoji="1" lang="ja-JP" altLang="en-US" dirty="0"/>
              <a:t>「～がん罹患者にかかわる方必携～寄り添い方ハンドブック」</a:t>
            </a:r>
            <a:endParaRPr kumimoji="1" lang="en-US" altLang="ja-JP" dirty="0"/>
          </a:p>
          <a:p>
            <a:pPr marL="0" indent="0">
              <a:buNone/>
            </a:pPr>
            <a:r>
              <a:rPr lang="ja-JP" altLang="en-US" dirty="0"/>
              <a:t>　</a:t>
            </a:r>
            <a:r>
              <a:rPr kumimoji="1" lang="ja-JP" altLang="en-US" dirty="0"/>
              <a:t>一般社団法人がんチャレンジャー</a:t>
            </a:r>
            <a:endParaRPr kumimoji="1" lang="en-US" altLang="ja-JP" dirty="0"/>
          </a:p>
          <a:p>
            <a:pPr marL="0" indent="0">
              <a:buNone/>
            </a:pPr>
            <a:r>
              <a:rPr lang="en-US" altLang="ja-JP" dirty="0">
                <a:hlinkClick r:id="rId3"/>
              </a:rPr>
              <a:t>https://www.gan-challenger.org/research/</a:t>
            </a:r>
            <a:endParaRPr lang="en-US" altLang="ja-JP" dirty="0"/>
          </a:p>
          <a:p>
            <a:pPr marL="0" indent="0">
              <a:buNone/>
            </a:pPr>
            <a:endParaRPr lang="en-US" altLang="ja-JP" dirty="0"/>
          </a:p>
          <a:p>
            <a:pPr marL="0" indent="0">
              <a:buNone/>
            </a:pPr>
            <a:endParaRPr kumimoji="1" lang="en-US" altLang="ja-JP" dirty="0"/>
          </a:p>
          <a:p>
            <a:pPr marL="0" indent="0">
              <a:buNone/>
            </a:pPr>
            <a:r>
              <a:rPr lang="ja-JP" altLang="en-US" dirty="0"/>
              <a:t>・「事業場における治療と仕事の両立支援ガイドライン」</a:t>
            </a:r>
            <a:endParaRPr lang="en-US" altLang="ja-JP" dirty="0"/>
          </a:p>
          <a:p>
            <a:pPr marL="0" indent="0">
              <a:buNone/>
            </a:pPr>
            <a:r>
              <a:rPr kumimoji="1" lang="ja-JP" altLang="en-US" dirty="0"/>
              <a:t>　厚生労働省</a:t>
            </a:r>
            <a:endParaRPr kumimoji="1" lang="en-US" altLang="ja-JP" dirty="0"/>
          </a:p>
          <a:p>
            <a:pPr marL="0" indent="0">
              <a:buNone/>
            </a:pPr>
            <a:endParaRPr kumimoji="1" lang="ja-JP" altLang="en-US" dirty="0"/>
          </a:p>
        </p:txBody>
      </p:sp>
      <p:sp>
        <p:nvSpPr>
          <p:cNvPr id="5" name="テキスト ボックス 4">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530298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kumimoji="1" lang="ja-JP" altLang="en-US" dirty="0"/>
              <a:t>１．はじめに</a:t>
            </a:r>
          </a:p>
        </p:txBody>
      </p:sp>
      <p:sp>
        <p:nvSpPr>
          <p:cNvPr id="3" name="コンテンツ プレースホルダー 2"/>
          <p:cNvSpPr>
            <a:spLocks noGrp="1"/>
          </p:cNvSpPr>
          <p:nvPr>
            <p:ph idx="1"/>
          </p:nvPr>
        </p:nvSpPr>
        <p:spPr>
          <a:xfrm>
            <a:off x="477591" y="1210614"/>
            <a:ext cx="11843198" cy="5357611"/>
          </a:xfrm>
        </p:spPr>
        <p:txBody>
          <a:bodyPr>
            <a:normAutofit/>
          </a:bodyPr>
          <a:lstStyle/>
          <a:p>
            <a:pPr marL="0" indent="0">
              <a:buNone/>
            </a:pPr>
            <a:r>
              <a:rPr lang="ja-JP" altLang="en-US" sz="2400" dirty="0"/>
              <a:t>このガイドブックをご覧になる方の中には、職場の仲間が思いがけず病気の診断を受け、</a:t>
            </a:r>
          </a:p>
          <a:p>
            <a:pPr marL="0" indent="0">
              <a:buNone/>
            </a:pPr>
            <a:r>
              <a:rPr lang="ja-JP" altLang="en-US" sz="2400" dirty="0"/>
              <a:t>今後のご本人への対応や仕事の進め方に関し、不安を感じている方もいらっしゃると思います。</a:t>
            </a:r>
          </a:p>
          <a:p>
            <a:pPr marL="0" indent="0">
              <a:buNone/>
            </a:pPr>
            <a:r>
              <a:rPr lang="ja-JP" altLang="en-US" sz="2400" dirty="0"/>
              <a:t>このガイドブックは、病気の診断を受けた方、あるいは健康診断で要再検査になったご本人と</a:t>
            </a:r>
          </a:p>
          <a:p>
            <a:pPr marL="0" indent="0">
              <a:buNone/>
            </a:pPr>
            <a:r>
              <a:rPr lang="ja-JP" altLang="en-US" sz="2400" dirty="0"/>
              <a:t>職場の所属長、同僚の皆さんを対象にそれぞれバージョンを分け、作成しております。</a:t>
            </a:r>
          </a:p>
          <a:p>
            <a:pPr marL="0" indent="0">
              <a:buNone/>
            </a:pPr>
            <a:r>
              <a:rPr lang="ja-JP" altLang="en-US" sz="2400" dirty="0"/>
              <a:t>様々な病気や怪我を対象に、治療と仕事の両立を支援する制度や留意点を掲載しました。</a:t>
            </a:r>
          </a:p>
          <a:p>
            <a:pPr marL="0" indent="0">
              <a:buNone/>
            </a:pPr>
            <a:r>
              <a:rPr lang="en-US" altLang="ja-JP" sz="2400" dirty="0"/>
              <a:t>2017</a:t>
            </a:r>
            <a:r>
              <a:rPr lang="ja-JP" altLang="en-US" sz="2400" dirty="0"/>
              <a:t>年の作成から時間が経過したことから、この度、改訂を行い、</a:t>
            </a:r>
          </a:p>
          <a:p>
            <a:pPr marL="0" indent="0">
              <a:buNone/>
            </a:pPr>
            <a:r>
              <a:rPr lang="ja-JP" altLang="en-US" sz="2400" dirty="0"/>
              <a:t>実際に両立を行った社員の声も盛り込んでいます。</a:t>
            </a:r>
          </a:p>
          <a:p>
            <a:pPr marL="0" indent="0">
              <a:buNone/>
            </a:pPr>
            <a:r>
              <a:rPr lang="ja-JP" altLang="en-US" sz="2400" dirty="0"/>
              <a:t>今、医療の進歩で治療は入院から通院にシフトすると共に入院期間も短縮しており、国や社会の</a:t>
            </a:r>
            <a:endParaRPr lang="en-US" altLang="ja-JP" sz="2400" dirty="0"/>
          </a:p>
          <a:p>
            <a:pPr marL="0" indent="0">
              <a:buNone/>
            </a:pPr>
            <a:r>
              <a:rPr lang="ja-JP" altLang="en-US" sz="2400" dirty="0"/>
              <a:t>流れからも、治療と仕事の両立はしやすくなっています。</a:t>
            </a:r>
          </a:p>
          <a:p>
            <a:pPr marL="0" indent="0">
              <a:buNone/>
            </a:pPr>
            <a:r>
              <a:rPr lang="ja-JP" altLang="en-US" sz="2400" dirty="0"/>
              <a:t>このガイドブックをご本人への接し方や仕事の進め方のぜひ参考にして頂くようお願いいたします。</a:t>
            </a:r>
          </a:p>
        </p:txBody>
      </p:sp>
      <p:sp>
        <p:nvSpPr>
          <p:cNvPr id="5" name="正方形/長方形 4">
            <a:extLst>
              <a:ext uri="{FF2B5EF4-FFF2-40B4-BE49-F238E27FC236}">
                <a16:creationId xmlns:a16="http://schemas.microsoft.com/office/drawing/2014/main" id="{482E3894-1E17-4291-9B09-83FAED2D6025}"/>
              </a:ext>
            </a:extLst>
          </p:cNvPr>
          <p:cNvSpPr/>
          <p:nvPr/>
        </p:nvSpPr>
        <p:spPr>
          <a:xfrm>
            <a:off x="9273547" y="340781"/>
            <a:ext cx="2711317" cy="540654"/>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905638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3" name="コンテンツ プレースホルダー 2"/>
          <p:cNvSpPr>
            <a:spLocks noGrp="1"/>
          </p:cNvSpPr>
          <p:nvPr>
            <p:ph idx="1"/>
          </p:nvPr>
        </p:nvSpPr>
        <p:spPr>
          <a:xfrm>
            <a:off x="97904" y="1156371"/>
            <a:ext cx="12002946" cy="5891514"/>
          </a:xfrm>
        </p:spPr>
        <p:txBody>
          <a:bodyPr>
            <a:normAutofit/>
          </a:bodyPr>
          <a:lstStyle/>
          <a:p>
            <a:pPr marL="0" indent="0">
              <a:buNone/>
            </a:pPr>
            <a:r>
              <a:rPr lang="ja-JP" altLang="en-US" sz="2400" b="1" dirty="0"/>
              <a:t>（１）本人の気持ちに寄り添う大切さ</a:t>
            </a:r>
            <a:endParaRPr lang="en-US" altLang="ja-JP" sz="2400" b="1" dirty="0"/>
          </a:p>
          <a:p>
            <a:pPr marL="0" indent="0">
              <a:buNone/>
            </a:pPr>
            <a:r>
              <a:rPr lang="ja-JP" altLang="en-US" sz="2400" dirty="0"/>
              <a:t>　　　・病気の診断を受けると、誰でも不安や混乱を抱いたり、心細い気持ちになったりします。</a:t>
            </a:r>
            <a:endParaRPr lang="en-US" altLang="ja-JP" sz="2400" dirty="0"/>
          </a:p>
          <a:p>
            <a:pPr marL="0" indent="0">
              <a:buNone/>
            </a:pPr>
            <a:r>
              <a:rPr lang="ja-JP" altLang="en-US" sz="2400" dirty="0"/>
              <a:t>　　　　一見冷静に見える人も、そのような気持ちを抱えていることをまず知ってください。</a:t>
            </a:r>
            <a:endParaRPr lang="en-US" altLang="ja-JP" sz="2400" dirty="0"/>
          </a:p>
          <a:p>
            <a:pPr marL="0" indent="0">
              <a:buNone/>
            </a:pPr>
            <a:r>
              <a:rPr lang="ja-JP" altLang="en-US" sz="2400" dirty="0"/>
              <a:t>　　　・同僚として心配や仕事への影響を考え、自分も落ち着かなくなったりしますが、病気になった</a:t>
            </a:r>
            <a:endParaRPr lang="en-US" altLang="ja-JP" sz="2400" dirty="0"/>
          </a:p>
          <a:p>
            <a:pPr marL="0" indent="0">
              <a:buNone/>
            </a:pPr>
            <a:r>
              <a:rPr lang="en-US" altLang="ja-JP" sz="2400" dirty="0"/>
              <a:t>       </a:t>
            </a:r>
            <a:r>
              <a:rPr lang="ja-JP" altLang="en-US" sz="2400" dirty="0"/>
              <a:t>本人こそ大きな渦の中にいることを想像し、寄り添ってみて下さい。</a:t>
            </a:r>
            <a:endParaRPr lang="en-US" altLang="ja-JP" sz="2400" dirty="0"/>
          </a:p>
          <a:p>
            <a:pPr marL="0" indent="0">
              <a:buNone/>
            </a:pPr>
            <a:r>
              <a:rPr lang="ja-JP" altLang="en-US" sz="2400" b="1" dirty="0"/>
              <a:t>（２）今日、治療と仕事は充分両立可能</a:t>
            </a:r>
            <a:endParaRPr lang="en-US" altLang="ja-JP" sz="2400" b="1" dirty="0"/>
          </a:p>
          <a:p>
            <a:pPr marL="0" indent="0">
              <a:buNone/>
            </a:pPr>
            <a:r>
              <a:rPr lang="ja-JP" altLang="en-US" sz="2400" dirty="0"/>
              <a:t>　　　・医療の進歩により、「治ってから復職する」時代から「治療しながら働く」時代に変わりつつあり</a:t>
            </a:r>
            <a:endParaRPr lang="en-US" altLang="ja-JP" sz="2400" dirty="0"/>
          </a:p>
          <a:p>
            <a:pPr marL="0" indent="0">
              <a:buNone/>
            </a:pPr>
            <a:r>
              <a:rPr lang="en-US" altLang="ja-JP" sz="2400" dirty="0"/>
              <a:t>       </a:t>
            </a:r>
            <a:r>
              <a:rPr lang="ja-JP" altLang="en-US" sz="2400" dirty="0"/>
              <a:t>ます。病状や治療によっては、配慮が必要な場合もありますが、配慮さえすれば、治療と仕事</a:t>
            </a:r>
            <a:endParaRPr lang="en-US" altLang="ja-JP" sz="2400" dirty="0"/>
          </a:p>
          <a:p>
            <a:pPr marL="0" indent="0">
              <a:buNone/>
            </a:pPr>
            <a:r>
              <a:rPr lang="ja-JP" altLang="en-US" sz="2400" dirty="0"/>
              <a:t>　　　 の両立は充分可能な時代になっています。</a:t>
            </a:r>
            <a:endParaRPr lang="en-US" altLang="ja-JP" sz="2400" dirty="0"/>
          </a:p>
          <a:p>
            <a:pPr marL="0" indent="0">
              <a:buNone/>
            </a:pPr>
            <a:r>
              <a:rPr lang="ja-JP" altLang="en-US" sz="2400" b="1" dirty="0"/>
              <a:t>（３）「お互い様」の気持ちで</a:t>
            </a:r>
            <a:endParaRPr lang="en-US" altLang="ja-JP" sz="2400" b="1" dirty="0"/>
          </a:p>
          <a:p>
            <a:pPr marL="0" indent="0">
              <a:buNone/>
            </a:pPr>
            <a:r>
              <a:rPr lang="ja-JP" altLang="en-US" sz="2400" dirty="0"/>
              <a:t>　　　・誰でも病気になる可能性があり、例えば、日本人の</a:t>
            </a:r>
            <a:r>
              <a:rPr lang="en-US" altLang="ja-JP" sz="2400" dirty="0"/>
              <a:t>2</a:t>
            </a:r>
            <a:r>
              <a:rPr lang="ja-JP" altLang="en-US" sz="2400" dirty="0"/>
              <a:t>人に</a:t>
            </a:r>
            <a:r>
              <a:rPr lang="en-US" altLang="ja-JP" sz="2400" dirty="0"/>
              <a:t>1</a:t>
            </a:r>
            <a:r>
              <a:rPr lang="ja-JP" altLang="en-US" sz="2400" dirty="0"/>
              <a:t>人は一生の内にがんになる可能</a:t>
            </a:r>
            <a:endParaRPr lang="en-US" altLang="ja-JP" sz="2400" dirty="0"/>
          </a:p>
          <a:p>
            <a:pPr marL="0" indent="0">
              <a:buNone/>
            </a:pPr>
            <a:r>
              <a:rPr lang="en-US" altLang="ja-JP" sz="2400" dirty="0"/>
              <a:t>       </a:t>
            </a:r>
            <a:r>
              <a:rPr lang="ja-JP" altLang="en-US" sz="2400" dirty="0"/>
              <a:t>性があります。病気になる人が特別なのではなく、「お互い様」の気持ちで対応していきましょう。</a:t>
            </a:r>
            <a:endParaRPr lang="en-US" altLang="ja-JP" sz="2400" dirty="0"/>
          </a:p>
        </p:txBody>
      </p:sp>
      <p:sp>
        <p:nvSpPr>
          <p:cNvPr id="4" name="正方形/長方形 3"/>
          <p:cNvSpPr/>
          <p:nvPr/>
        </p:nvSpPr>
        <p:spPr>
          <a:xfrm>
            <a:off x="9389533" y="117174"/>
            <a:ext cx="2711317" cy="819150"/>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２．まず知っておいてほしいこと</a:t>
            </a:r>
            <a:br>
              <a:rPr lang="en-US" altLang="ja-JP" dirty="0"/>
            </a:br>
            <a:endParaRPr lang="ja-JP" altLang="en-US" dirty="0"/>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62099" y="936324"/>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58082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3" name="コンテンツ プレースホルダー 2"/>
          <p:cNvSpPr>
            <a:spLocks noGrp="1"/>
          </p:cNvSpPr>
          <p:nvPr>
            <p:ph idx="1"/>
          </p:nvPr>
        </p:nvSpPr>
        <p:spPr>
          <a:xfrm>
            <a:off x="207136" y="1064491"/>
            <a:ext cx="12002946" cy="5891514"/>
          </a:xfrm>
        </p:spPr>
        <p:txBody>
          <a:bodyPr>
            <a:normAutofit fontScale="85000" lnSpcReduction="20000"/>
          </a:bodyPr>
          <a:lstStyle/>
          <a:p>
            <a:pPr marL="0" indent="0">
              <a:buNone/>
            </a:pPr>
            <a:r>
              <a:rPr kumimoji="1" lang="ja-JP" altLang="en-US" sz="2600" dirty="0"/>
              <a:t>・極力いつも通り接しましょう。</a:t>
            </a:r>
            <a:endParaRPr kumimoji="1" lang="en-US" altLang="ja-JP" sz="2600" dirty="0"/>
          </a:p>
          <a:p>
            <a:pPr marL="0" indent="0">
              <a:buNone/>
            </a:pPr>
            <a:r>
              <a:rPr kumimoji="1" lang="ja-JP" altLang="en-US" sz="2600" dirty="0"/>
              <a:t>・つらい状況の中で、病気になったことを打ち明けてくれた本人には、「ありがとう」を伝えましょう。</a:t>
            </a:r>
            <a:endParaRPr kumimoji="1" lang="en-US" altLang="ja-JP" sz="2600" dirty="0"/>
          </a:p>
          <a:p>
            <a:pPr marL="0" indent="0">
              <a:buNone/>
            </a:pPr>
            <a:r>
              <a:rPr kumimoji="1" lang="ja-JP" altLang="en-US" sz="2600" dirty="0"/>
              <a:t>・まずは本人の話を聴きましょう。本人は自分の気持ちを受け止めてほしいと思っていることが多いです。</a:t>
            </a:r>
            <a:endParaRPr kumimoji="1" lang="en-US" altLang="ja-JP" sz="2600" dirty="0"/>
          </a:p>
          <a:p>
            <a:pPr marL="0" indent="0">
              <a:buNone/>
            </a:pPr>
            <a:r>
              <a:rPr kumimoji="1" lang="ja-JP" altLang="en-US" sz="2600" dirty="0"/>
              <a:t>・励ましは逆効果になる場合があります</a:t>
            </a:r>
            <a:r>
              <a:rPr lang="ja-JP" altLang="en-US" sz="2600" dirty="0"/>
              <a:t>。罹患者は、診断直後や治療中の時期の違いや、症状</a:t>
            </a:r>
            <a:endParaRPr lang="en-US" altLang="ja-JP" sz="2600" dirty="0"/>
          </a:p>
          <a:p>
            <a:pPr marL="0" indent="0">
              <a:buNone/>
            </a:pPr>
            <a:r>
              <a:rPr lang="ja-JP" altLang="en-US" sz="2600" dirty="0"/>
              <a:t>　の変化や副作用の有無などによって、気持ちが変化しますので、気持ち</a:t>
            </a:r>
            <a:r>
              <a:rPr kumimoji="1" lang="ja-JP" altLang="en-US" sz="2600" dirty="0"/>
              <a:t>をそのまま受け取</a:t>
            </a:r>
            <a:r>
              <a:rPr lang="ja-JP" altLang="en-US" sz="2600" dirty="0"/>
              <a:t>る</a:t>
            </a:r>
            <a:endParaRPr lang="en-US" altLang="ja-JP" sz="2600" dirty="0"/>
          </a:p>
          <a:p>
            <a:pPr marL="0" indent="0">
              <a:buNone/>
            </a:pPr>
            <a:r>
              <a:rPr lang="ja-JP" altLang="en-US" sz="2600" dirty="0"/>
              <a:t>　コミュニケーションを心がけましょう</a:t>
            </a:r>
            <a:r>
              <a:rPr kumimoji="1" lang="ja-JP" altLang="en-US" sz="2600" dirty="0"/>
              <a:t>。</a:t>
            </a:r>
            <a:endParaRPr kumimoji="1" lang="en-US" altLang="ja-JP" sz="2600" dirty="0"/>
          </a:p>
          <a:p>
            <a:pPr marL="0" indent="0">
              <a:buNone/>
            </a:pPr>
            <a:r>
              <a:rPr lang="ja-JP" altLang="en-US" sz="2600" dirty="0"/>
              <a:t>・治療と仕事の両立をしたいと思っている罹患者には、「治療に専念して」や「無理せず休んで」の</a:t>
            </a:r>
            <a:endParaRPr lang="en-US" altLang="ja-JP" sz="2600" dirty="0"/>
          </a:p>
          <a:p>
            <a:pPr marL="0" indent="0">
              <a:buNone/>
            </a:pPr>
            <a:r>
              <a:rPr lang="ja-JP" altLang="en-US" sz="2600" dirty="0"/>
              <a:t>　言葉は、仕事がしにくくなる辛さを感じる場合があります。</a:t>
            </a:r>
            <a:r>
              <a:rPr kumimoji="1" lang="ja-JP" altLang="en-US" sz="2600" dirty="0"/>
              <a:t>代わりに、「何かあったらすぐに教えてね」</a:t>
            </a:r>
            <a:endParaRPr kumimoji="1" lang="en-US" altLang="ja-JP" sz="2600" dirty="0"/>
          </a:p>
          <a:p>
            <a:pPr marL="0" indent="0">
              <a:buNone/>
            </a:pPr>
            <a:r>
              <a:rPr kumimoji="1" lang="ja-JP" altLang="en-US" sz="2600" dirty="0"/>
              <a:t>　という声掛けをお勧めします。</a:t>
            </a:r>
            <a:endParaRPr lang="en-US" altLang="ja-JP" sz="2600" dirty="0"/>
          </a:p>
          <a:p>
            <a:pPr marL="0" indent="0">
              <a:buNone/>
            </a:pPr>
            <a:r>
              <a:rPr kumimoji="1" lang="ja-JP" altLang="en-US" sz="2600" dirty="0"/>
              <a:t>　　</a:t>
            </a:r>
            <a:r>
              <a:rPr kumimoji="1" lang="ja-JP" altLang="en-US" sz="2600" b="1" dirty="0"/>
              <a:t>＜参考メッセージ＞</a:t>
            </a:r>
            <a:endParaRPr kumimoji="1" lang="en-US" altLang="ja-JP" sz="2600" b="1" dirty="0"/>
          </a:p>
          <a:p>
            <a:pPr marL="0" indent="0">
              <a:buNone/>
            </a:pPr>
            <a:r>
              <a:rPr lang="ja-JP" altLang="en-US" sz="2600" dirty="0"/>
              <a:t>　　～治療前・治療中～</a:t>
            </a:r>
            <a:endParaRPr lang="en-US" altLang="ja-JP" sz="2600" dirty="0"/>
          </a:p>
          <a:p>
            <a:pPr marL="0" indent="0">
              <a:buNone/>
            </a:pPr>
            <a:r>
              <a:rPr kumimoji="1" lang="ja-JP" altLang="en-US" sz="2600" dirty="0"/>
              <a:t>　　　・ずっと待っているよ。</a:t>
            </a:r>
            <a:endParaRPr kumimoji="1" lang="en-US" altLang="ja-JP" sz="2600" dirty="0"/>
          </a:p>
          <a:p>
            <a:pPr marL="0" indent="0">
              <a:buNone/>
            </a:pPr>
            <a:r>
              <a:rPr lang="ja-JP" altLang="en-US" sz="2600" dirty="0"/>
              <a:t>　　　・また一緒に仕事をしよう！</a:t>
            </a:r>
            <a:endParaRPr lang="en-US" altLang="ja-JP" sz="2600" dirty="0"/>
          </a:p>
          <a:p>
            <a:pPr marL="0" indent="0">
              <a:buNone/>
            </a:pPr>
            <a:r>
              <a:rPr lang="ja-JP" altLang="en-US" sz="2600" dirty="0"/>
              <a:t>　　～復帰後～</a:t>
            </a:r>
            <a:endParaRPr lang="en-US" altLang="ja-JP" sz="2600" dirty="0"/>
          </a:p>
          <a:p>
            <a:pPr marL="0" indent="0">
              <a:buNone/>
            </a:pPr>
            <a:r>
              <a:rPr kumimoji="1" lang="ja-JP" altLang="en-US" sz="2600" dirty="0"/>
              <a:t>　　　・お帰り！ 　・待っていたよ！</a:t>
            </a:r>
            <a:endParaRPr kumimoji="1" lang="en-US" altLang="ja-JP" sz="2600" dirty="0"/>
          </a:p>
        </p:txBody>
      </p:sp>
      <p:sp>
        <p:nvSpPr>
          <p:cNvPr id="4" name="正方形/長方形 3"/>
          <p:cNvSpPr/>
          <p:nvPr/>
        </p:nvSpPr>
        <p:spPr>
          <a:xfrm>
            <a:off x="9389533" y="117174"/>
            <a:ext cx="2711317" cy="540654"/>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３．本人への接し方</a:t>
            </a:r>
            <a:br>
              <a:rPr lang="en-US" altLang="ja-JP" dirty="0"/>
            </a:br>
            <a:endParaRPr lang="ja-JP" altLang="en-US" dirty="0"/>
          </a:p>
        </p:txBody>
      </p:sp>
      <p:sp>
        <p:nvSpPr>
          <p:cNvPr id="7" name="吹き出し: 角を丸めた四角形 6">
            <a:extLst>
              <a:ext uri="{FF2B5EF4-FFF2-40B4-BE49-F238E27FC236}">
                <a16:creationId xmlns:a16="http://schemas.microsoft.com/office/drawing/2014/main" id="{D8A0CC55-7D4A-47D8-81C0-638734020380}"/>
              </a:ext>
            </a:extLst>
          </p:cNvPr>
          <p:cNvSpPr/>
          <p:nvPr/>
        </p:nvSpPr>
        <p:spPr>
          <a:xfrm>
            <a:off x="4656070" y="4016907"/>
            <a:ext cx="6219066" cy="1409700"/>
          </a:xfrm>
          <a:prstGeom prst="wedgeRoundRectCallout">
            <a:avLst>
              <a:gd name="adj1" fmla="val 35937"/>
              <a:gd name="adj2" fmla="val 75113"/>
              <a:gd name="adj3" fmla="val 16667"/>
            </a:avLst>
          </a:prstGeom>
          <a:no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【CanStars</a:t>
            </a:r>
            <a:r>
              <a:rPr kumimoji="1" lang="ja-JP" altLang="en-US" dirty="0">
                <a:solidFill>
                  <a:schemeClr val="tx1"/>
                </a:solidFill>
              </a:rPr>
              <a:t>会員の声</a:t>
            </a:r>
            <a:r>
              <a:rPr kumimoji="1" lang="en-US" altLang="ja-JP" dirty="0">
                <a:solidFill>
                  <a:schemeClr val="tx1"/>
                </a:solidFill>
              </a:rPr>
              <a:t>】</a:t>
            </a:r>
            <a:br>
              <a:rPr kumimoji="1" lang="en-US" altLang="ja-JP" dirty="0">
                <a:solidFill>
                  <a:schemeClr val="tx1"/>
                </a:solidFill>
              </a:rPr>
            </a:br>
            <a:r>
              <a:rPr kumimoji="1" lang="ja-JP" altLang="en-US" dirty="0">
                <a:solidFill>
                  <a:schemeClr val="tx1"/>
                </a:solidFill>
              </a:rPr>
              <a:t>・私は、「</a:t>
            </a:r>
            <a:r>
              <a:rPr lang="ja-JP" altLang="en-US" dirty="0">
                <a:solidFill>
                  <a:schemeClr val="tx1"/>
                </a:solidFill>
              </a:rPr>
              <a:t>待っているからね」という何気ない言葉に救われました。</a:t>
            </a:r>
            <a:endParaRPr lang="en-US" altLang="ja-JP" dirty="0">
              <a:solidFill>
                <a:schemeClr val="tx1"/>
              </a:solidFill>
            </a:endParaRPr>
          </a:p>
          <a:p>
            <a:r>
              <a:rPr lang="ja-JP" altLang="en-US" dirty="0">
                <a:solidFill>
                  <a:schemeClr val="tx1"/>
                </a:solidFill>
              </a:rPr>
              <a:t>・「早くもどってきてね」という言葉が嬉しかったです。</a:t>
            </a:r>
            <a:r>
              <a:rPr lang="ja-JP" altLang="en-US" dirty="0"/>
              <a:t>何気ない言葉に救われました</a:t>
            </a:r>
            <a:endParaRPr kumimoji="1" lang="en-US" altLang="ja-JP" dirty="0">
              <a:solidFill>
                <a:schemeClr val="tx1"/>
              </a:solidFill>
            </a:endParaRPr>
          </a:p>
        </p:txBody>
      </p:sp>
      <p:pic>
        <p:nvPicPr>
          <p:cNvPr id="8" name="グラフィックス 7" descr="女性のプロフィール">
            <a:extLst>
              <a:ext uri="{FF2B5EF4-FFF2-40B4-BE49-F238E27FC236}">
                <a16:creationId xmlns:a16="http://schemas.microsoft.com/office/drawing/2014/main" id="{623E3760-605F-4CC9-AB57-BFB1CF7F018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08422" y="5059897"/>
            <a:ext cx="1533428" cy="1533428"/>
          </a:xfrm>
          <a:prstGeom prst="rect">
            <a:avLst/>
          </a:prstGeom>
        </p:spPr>
      </p:pic>
      <p:sp>
        <p:nvSpPr>
          <p:cNvPr id="10" name="テキスト ボックス 9">
            <a:extLst>
              <a:ext uri="{FF2B5EF4-FFF2-40B4-BE49-F238E27FC236}">
                <a16:creationId xmlns:a16="http://schemas.microsoft.com/office/drawing/2014/main" id="{2FE9678B-9986-4DE3-B232-432ACCA8E7D3}"/>
              </a:ext>
            </a:extLst>
          </p:cNvPr>
          <p:cNvSpPr txBox="1"/>
          <p:nvPr/>
        </p:nvSpPr>
        <p:spPr>
          <a:xfrm>
            <a:off x="10108422" y="661336"/>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480142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4" name="正方形/長方形 3"/>
          <p:cNvSpPr/>
          <p:nvPr/>
        </p:nvSpPr>
        <p:spPr>
          <a:xfrm>
            <a:off x="9389533" y="117174"/>
            <a:ext cx="2711317" cy="819150"/>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４．仕事について</a:t>
            </a:r>
            <a:br>
              <a:rPr lang="en-US" altLang="ja-JP" dirty="0"/>
            </a:br>
            <a:endParaRPr lang="ja-JP" altLang="en-US" dirty="0"/>
          </a:p>
        </p:txBody>
      </p:sp>
      <p:sp>
        <p:nvSpPr>
          <p:cNvPr id="6" name="コンテンツ プレースホルダー 2">
            <a:extLst>
              <a:ext uri="{FF2B5EF4-FFF2-40B4-BE49-F238E27FC236}">
                <a16:creationId xmlns:a16="http://schemas.microsoft.com/office/drawing/2014/main" id="{AA597B31-5A13-44C8-B689-2735DDB9F3AA}"/>
              </a:ext>
            </a:extLst>
          </p:cNvPr>
          <p:cNvSpPr txBox="1">
            <a:spLocks/>
          </p:cNvSpPr>
          <p:nvPr/>
        </p:nvSpPr>
        <p:spPr>
          <a:xfrm>
            <a:off x="97904" y="976833"/>
            <a:ext cx="12002946" cy="589151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b="1" dirty="0"/>
              <a:t>（１）仕事の心配事は上司に</a:t>
            </a:r>
            <a:endParaRPr lang="en-US" altLang="ja-JP" sz="2400" b="1" dirty="0"/>
          </a:p>
          <a:p>
            <a:pPr marL="0" indent="0">
              <a:buFont typeface="Arial" panose="020B0604020202020204" pitchFamily="34" charset="0"/>
              <a:buNone/>
            </a:pPr>
            <a:r>
              <a:rPr lang="ja-JP" altLang="en-US" sz="2400" dirty="0"/>
              <a:t>　　・病気に罹患された同僚がいると、自分の仕事が増えるのでは・・と気になる方も多いと思います。</a:t>
            </a:r>
            <a:endParaRPr lang="en-US" altLang="ja-JP" sz="2400" dirty="0"/>
          </a:p>
          <a:p>
            <a:pPr marL="0" indent="0">
              <a:buFont typeface="Arial" panose="020B0604020202020204" pitchFamily="34" charset="0"/>
              <a:buNone/>
            </a:pPr>
            <a:r>
              <a:rPr lang="ja-JP" altLang="en-US" sz="2400" dirty="0"/>
              <a:t>　　　けれども病気になった本人は治療のこと、生活のこと、仕事のことなど不安や困難の真っただ中</a:t>
            </a:r>
            <a:endParaRPr lang="en-US" altLang="ja-JP" sz="2400" dirty="0"/>
          </a:p>
          <a:p>
            <a:pPr marL="0" indent="0">
              <a:buFont typeface="Arial" panose="020B0604020202020204" pitchFamily="34" charset="0"/>
              <a:buNone/>
            </a:pPr>
            <a:r>
              <a:rPr lang="ja-JP" altLang="en-US" sz="2400" dirty="0"/>
              <a:t>　　　にいます。業務分担や組織運営について心配なことは、罹患者本人ではなく、上司に確認する　　</a:t>
            </a:r>
            <a:endParaRPr lang="en-US" altLang="ja-JP" sz="2400" dirty="0"/>
          </a:p>
          <a:p>
            <a:pPr marL="0" indent="0">
              <a:buFont typeface="Arial" panose="020B0604020202020204" pitchFamily="34" charset="0"/>
              <a:buNone/>
            </a:pPr>
            <a:r>
              <a:rPr lang="ja-JP" altLang="en-US" sz="2400" dirty="0"/>
              <a:t>　　　ようにしましょう。</a:t>
            </a:r>
            <a:endParaRPr lang="en-US" altLang="ja-JP" sz="2400" dirty="0"/>
          </a:p>
          <a:p>
            <a:pPr marL="0" indent="0">
              <a:buFont typeface="Arial" panose="020B0604020202020204" pitchFamily="34" charset="0"/>
              <a:buNone/>
            </a:pPr>
            <a:r>
              <a:rPr lang="ja-JP" altLang="en-US" sz="2400" b="1" dirty="0"/>
              <a:t>（２）本人へのフォローは相談しながら</a:t>
            </a:r>
          </a:p>
          <a:p>
            <a:pPr marL="0" indent="0">
              <a:buFont typeface="Arial" panose="020B0604020202020204" pitchFamily="34" charset="0"/>
              <a:buNone/>
            </a:pPr>
            <a:r>
              <a:rPr lang="ja-JP" altLang="en-US" sz="2400" dirty="0"/>
              <a:t>    ・仕事のフォローをしてもらえることは、病気になった人にとって本当に有難いことです。</a:t>
            </a:r>
          </a:p>
          <a:p>
            <a:pPr marL="0" indent="0">
              <a:buFont typeface="Arial" panose="020B0604020202020204" pitchFamily="34" charset="0"/>
              <a:buNone/>
            </a:pPr>
            <a:r>
              <a:rPr lang="ja-JP" altLang="en-US" sz="2400" dirty="0"/>
              <a:t>　　・一方で、仕事はその人にとって大切なものでもあり、実際に病状や治療方法によっては治療</a:t>
            </a:r>
          </a:p>
          <a:p>
            <a:pPr marL="0" indent="0">
              <a:buFont typeface="Arial" panose="020B0604020202020204" pitchFamily="34" charset="0"/>
              <a:buNone/>
            </a:pPr>
            <a:r>
              <a:rPr lang="ja-JP" altLang="en-US" sz="2400" dirty="0"/>
              <a:t>　　 しながら充分働けることも少なくありません。</a:t>
            </a:r>
          </a:p>
          <a:p>
            <a:pPr marL="0" indent="0">
              <a:buFont typeface="Arial" panose="020B0604020202020204" pitchFamily="34" charset="0"/>
              <a:buNone/>
            </a:pPr>
            <a:r>
              <a:rPr lang="ja-JP" altLang="en-US" sz="2400" dirty="0"/>
              <a:t>    ・どのように言われたら安心するか、感じ方は人それぞれなので、「仕事なんてしなくていいから」、</a:t>
            </a:r>
            <a:endParaRPr lang="en-US" altLang="ja-JP" sz="2400" dirty="0"/>
          </a:p>
          <a:p>
            <a:pPr marL="0" indent="0">
              <a:buFont typeface="Arial" panose="020B0604020202020204" pitchFamily="34" charset="0"/>
              <a:buNone/>
            </a:pPr>
            <a:r>
              <a:rPr lang="ja-JP" altLang="en-US" sz="2400" dirty="0"/>
              <a:t>　　　「全部やっておくから」という一方的な決めつけは避けましょう。</a:t>
            </a:r>
          </a:p>
          <a:p>
            <a:pPr marL="0" indent="0">
              <a:buFont typeface="Arial" panose="020B0604020202020204" pitchFamily="34" charset="0"/>
              <a:buNone/>
            </a:pPr>
            <a:r>
              <a:rPr lang="ja-JP" altLang="en-US" sz="2400" dirty="0"/>
              <a:t>　　・本人にとっては「何かできることや手伝えることがあったら言ってね」という声掛けが心強く、</a:t>
            </a:r>
          </a:p>
          <a:p>
            <a:pPr marL="0" indent="0">
              <a:buFont typeface="Arial" panose="020B0604020202020204" pitchFamily="34" charset="0"/>
              <a:buNone/>
            </a:pPr>
            <a:r>
              <a:rPr lang="ja-JP" altLang="en-US" sz="2400" dirty="0"/>
              <a:t>　　 具体的なフォロー範囲は本人と相談しながら決めることが大切です。</a:t>
            </a:r>
          </a:p>
          <a:p>
            <a:pPr marL="0" indent="0">
              <a:buFont typeface="Arial" panose="020B0604020202020204" pitchFamily="34" charset="0"/>
              <a:buNone/>
            </a:pPr>
            <a:endParaRPr lang="en-US" altLang="ja-JP" sz="2400" dirty="0"/>
          </a:p>
          <a:p>
            <a:pPr marL="0" indent="0">
              <a:buFont typeface="Arial" panose="020B0604020202020204" pitchFamily="34" charset="0"/>
              <a:buNone/>
            </a:pPr>
            <a:endParaRPr lang="en-US" altLang="ja-JP" sz="2400" dirty="0"/>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4081495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4" name="正方形/長方形 3"/>
          <p:cNvSpPr/>
          <p:nvPr/>
        </p:nvSpPr>
        <p:spPr>
          <a:xfrm>
            <a:off x="9389533" y="117174"/>
            <a:ext cx="2711317" cy="819150"/>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５．情報取扱い</a:t>
            </a:r>
            <a:br>
              <a:rPr lang="en-US" altLang="ja-JP" dirty="0">
                <a:solidFill>
                  <a:srgbClr val="FF0000"/>
                </a:solidFill>
              </a:rPr>
            </a:br>
            <a:endParaRPr lang="ja-JP" altLang="en-US" dirty="0">
              <a:solidFill>
                <a:srgbClr val="FF0000"/>
              </a:solidFill>
            </a:endParaRPr>
          </a:p>
        </p:txBody>
      </p:sp>
      <p:sp>
        <p:nvSpPr>
          <p:cNvPr id="7" name="コンテンツ プレースホルダー 6">
            <a:extLst>
              <a:ext uri="{FF2B5EF4-FFF2-40B4-BE49-F238E27FC236}">
                <a16:creationId xmlns:a16="http://schemas.microsoft.com/office/drawing/2014/main" id="{9F60EAD5-54D7-4470-9B63-C140ADE7D6EF}"/>
              </a:ext>
            </a:extLst>
          </p:cNvPr>
          <p:cNvSpPr>
            <a:spLocks noGrp="1"/>
          </p:cNvSpPr>
          <p:nvPr>
            <p:ph idx="1"/>
          </p:nvPr>
        </p:nvSpPr>
        <p:spPr>
          <a:xfrm>
            <a:off x="359536" y="1156371"/>
            <a:ext cx="11320528" cy="4351338"/>
          </a:xfrm>
        </p:spPr>
        <p:txBody>
          <a:bodyPr>
            <a:normAutofit/>
          </a:bodyPr>
          <a:lstStyle/>
          <a:p>
            <a:pPr marL="0" indent="0">
              <a:buNone/>
            </a:pPr>
            <a:r>
              <a:rPr lang="ja-JP" altLang="en-US" sz="2400" dirty="0"/>
              <a:t>・病気になった本人や上司は、職場の仲間としてあなたを信頼し、病気になったことを</a:t>
            </a:r>
            <a:endParaRPr lang="en-US" altLang="ja-JP" sz="2400" dirty="0"/>
          </a:p>
          <a:p>
            <a:pPr marL="0" indent="0">
              <a:buNone/>
            </a:pPr>
            <a:r>
              <a:rPr lang="ja-JP" altLang="en-US" sz="2400" dirty="0"/>
              <a:t>　打ち明けてくれました。</a:t>
            </a:r>
            <a:endParaRPr lang="en-US" altLang="ja-JP" sz="2400" dirty="0"/>
          </a:p>
          <a:p>
            <a:pPr marL="0" indent="0">
              <a:buNone/>
            </a:pPr>
            <a:r>
              <a:rPr lang="ja-JP" altLang="en-US" sz="2400" dirty="0"/>
              <a:t>・本人の許可なく、他の人に情報を伝えることは絶対に禁物です。</a:t>
            </a:r>
            <a:endParaRPr lang="en-US" altLang="ja-JP" sz="2400" dirty="0"/>
          </a:p>
          <a:p>
            <a:pPr marL="0" indent="0">
              <a:buNone/>
            </a:pPr>
            <a:r>
              <a:rPr lang="ja-JP" altLang="en-US" sz="2400" dirty="0"/>
              <a:t>・どうしても他の人に伝える必要を感じた場合は、本人に確認をしてください。</a:t>
            </a:r>
            <a:endParaRPr lang="en-US" altLang="ja-JP" sz="2400" dirty="0"/>
          </a:p>
          <a:p>
            <a:pPr marL="0" indent="0">
              <a:buNone/>
            </a:pPr>
            <a:r>
              <a:rPr lang="ja-JP" altLang="en-US" sz="2400" dirty="0"/>
              <a:t>・本人が治療等で不在の場合は、上司に確認をしてください。</a:t>
            </a:r>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542022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4" name="正方形/長方形 3"/>
          <p:cNvSpPr/>
          <p:nvPr/>
        </p:nvSpPr>
        <p:spPr>
          <a:xfrm>
            <a:off x="9389533" y="117174"/>
            <a:ext cx="2711317" cy="819150"/>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６．参考情報：働きながら仕事を続けるための制度</a:t>
            </a:r>
            <a:br>
              <a:rPr lang="en-US" altLang="ja-JP" sz="3200" dirty="0">
                <a:solidFill>
                  <a:srgbClr val="FF0000"/>
                </a:solidFill>
              </a:rPr>
            </a:br>
            <a:endParaRPr lang="ja-JP" altLang="en-US" sz="3200" dirty="0">
              <a:solidFill>
                <a:srgbClr val="FF0000"/>
              </a:solidFill>
            </a:endParaRPr>
          </a:p>
        </p:txBody>
      </p:sp>
      <p:graphicFrame>
        <p:nvGraphicFramePr>
          <p:cNvPr id="6" name="コンテンツ プレースホルダー 3">
            <a:extLst>
              <a:ext uri="{FF2B5EF4-FFF2-40B4-BE49-F238E27FC236}">
                <a16:creationId xmlns:a16="http://schemas.microsoft.com/office/drawing/2014/main" id="{20B06E8F-135B-4962-A6E4-1C2514765BF7}"/>
              </a:ext>
            </a:extLst>
          </p:cNvPr>
          <p:cNvGraphicFramePr>
            <a:graphicFrameLocks noGrp="1"/>
          </p:cNvGraphicFramePr>
          <p:nvPr>
            <p:ph idx="1"/>
            <p:extLst>
              <p:ext uri="{D42A27DB-BD31-4B8C-83A1-F6EECF244321}">
                <p14:modId xmlns:p14="http://schemas.microsoft.com/office/powerpoint/2010/main" val="186906845"/>
              </p:ext>
            </p:extLst>
          </p:nvPr>
        </p:nvGraphicFramePr>
        <p:xfrm>
          <a:off x="580881" y="1088724"/>
          <a:ext cx="11363095" cy="4279830"/>
        </p:xfrm>
        <a:graphic>
          <a:graphicData uri="http://schemas.openxmlformats.org/drawingml/2006/table">
            <a:tbl>
              <a:tblPr firstRow="1" bandRow="1">
                <a:tableStyleId>{5C22544A-7EE6-4342-B048-85BDC9FD1C3A}</a:tableStyleId>
              </a:tblPr>
              <a:tblGrid>
                <a:gridCol w="3811561">
                  <a:extLst>
                    <a:ext uri="{9D8B030D-6E8A-4147-A177-3AD203B41FA5}">
                      <a16:colId xmlns:a16="http://schemas.microsoft.com/office/drawing/2014/main" val="20000"/>
                    </a:ext>
                  </a:extLst>
                </a:gridCol>
                <a:gridCol w="7551534">
                  <a:extLst>
                    <a:ext uri="{9D8B030D-6E8A-4147-A177-3AD203B41FA5}">
                      <a16:colId xmlns:a16="http://schemas.microsoft.com/office/drawing/2014/main" val="20001"/>
                    </a:ext>
                  </a:extLst>
                </a:gridCol>
              </a:tblGrid>
              <a:tr h="602275">
                <a:tc>
                  <a:txBody>
                    <a:bodyPr/>
                    <a:lstStyle/>
                    <a:p>
                      <a:endParaRPr kumimoji="1" lang="ja-JP" altLang="en-US" dirty="0"/>
                    </a:p>
                  </a:txBody>
                  <a:tcPr>
                    <a:solidFill>
                      <a:schemeClr val="accent6"/>
                    </a:solidFill>
                  </a:tcPr>
                </a:tc>
                <a:tc>
                  <a:txBody>
                    <a:bodyPr/>
                    <a:lstStyle/>
                    <a:p>
                      <a:r>
                        <a:rPr kumimoji="1" lang="ja-JP" altLang="en-US" dirty="0"/>
                        <a:t>制度概要</a:t>
                      </a:r>
                    </a:p>
                  </a:txBody>
                  <a:tcPr>
                    <a:solidFill>
                      <a:schemeClr val="accent6"/>
                    </a:solidFill>
                  </a:tcPr>
                </a:tc>
                <a:extLst>
                  <a:ext uri="{0D108BD9-81ED-4DB2-BD59-A6C34878D82A}">
                    <a16:rowId xmlns:a16="http://schemas.microsoft.com/office/drawing/2014/main" val="10000"/>
                  </a:ext>
                </a:extLst>
              </a:tr>
              <a:tr h="1201985">
                <a:tc>
                  <a:txBody>
                    <a:bodyPr/>
                    <a:lstStyle/>
                    <a:p>
                      <a:r>
                        <a:rPr kumimoji="1" lang="ja-JP" altLang="en-US" sz="2000" dirty="0">
                          <a:solidFill>
                            <a:schemeClr val="tx1"/>
                          </a:solidFill>
                        </a:rPr>
                        <a:t>スーパーフレックスタイム制度</a:t>
                      </a:r>
                    </a:p>
                  </a:txBody>
                  <a:tcPr>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フレキシブルタイム</a:t>
                      </a:r>
                      <a:r>
                        <a:rPr kumimoji="1" lang="en-US" altLang="ja-JP" dirty="0">
                          <a:solidFill>
                            <a:schemeClr val="tx1"/>
                          </a:solidFill>
                        </a:rPr>
                        <a:t>5</a:t>
                      </a:r>
                      <a:r>
                        <a:rPr kumimoji="1" lang="ja-JP" altLang="en-US" dirty="0">
                          <a:solidFill>
                            <a:schemeClr val="tx1"/>
                          </a:solidFill>
                        </a:rPr>
                        <a:t>時～</a:t>
                      </a:r>
                      <a:r>
                        <a:rPr kumimoji="1" lang="en-US" altLang="ja-JP" dirty="0">
                          <a:solidFill>
                            <a:schemeClr val="tx1"/>
                          </a:solidFill>
                        </a:rPr>
                        <a:t>22</a:t>
                      </a:r>
                      <a:r>
                        <a:rPr kumimoji="1" lang="ja-JP" altLang="en-US" dirty="0">
                          <a:solidFill>
                            <a:schemeClr val="tx1"/>
                          </a:solidFill>
                        </a:rPr>
                        <a:t>時の間で、自主的に始業及び終業の時刻を選択して就業することができる制度です。</a:t>
                      </a:r>
                      <a:r>
                        <a:rPr kumimoji="1" lang="ja-JP" altLang="en-US">
                          <a:solidFill>
                            <a:schemeClr val="tx1"/>
                          </a:solidFill>
                        </a:rPr>
                        <a:t>全ての社員が</a:t>
                      </a:r>
                      <a:r>
                        <a:rPr kumimoji="1" lang="ja-JP" altLang="en-US" dirty="0">
                          <a:solidFill>
                            <a:schemeClr val="tx1"/>
                          </a:solidFill>
                        </a:rPr>
                        <a:t>就業しなければならない時間帯（コアタイム）を、設定しない制度です。</a:t>
                      </a:r>
                      <a:endParaRPr kumimoji="1" lang="en-US" altLang="ja-JP"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1282029">
                <a:tc>
                  <a:txBody>
                    <a:bodyPr/>
                    <a:lstStyle/>
                    <a:p>
                      <a:r>
                        <a:rPr kumimoji="1" lang="ja-JP" altLang="en-US" sz="2000" dirty="0">
                          <a:solidFill>
                            <a:schemeClr val="tx1"/>
                          </a:solidFill>
                        </a:rPr>
                        <a:t>テレワーク制度</a:t>
                      </a:r>
                    </a:p>
                  </a:txBody>
                  <a:tcPr>
                    <a:solidFill>
                      <a:schemeClr val="accent6">
                        <a:lumMod val="20000"/>
                        <a:lumOff val="80000"/>
                      </a:schemeClr>
                    </a:solidFill>
                  </a:tcPr>
                </a:tc>
                <a:tc>
                  <a:txBody>
                    <a:bodyPr/>
                    <a:lstStyle/>
                    <a:p>
                      <a:r>
                        <a:rPr kumimoji="1" lang="ja-JP" altLang="en-US" dirty="0">
                          <a:solidFill>
                            <a:schemeClr val="tx1"/>
                          </a:solidFill>
                        </a:rPr>
                        <a:t>情報通信機器を活用し、場所や時間にとらわれない柔軟な働き方をする制度です。業務に集中できる場所であれば自宅以外でも勤務が可能です。　</a:t>
                      </a:r>
                      <a:r>
                        <a:rPr kumimoji="1" lang="en-US" altLang="ja-JP" dirty="0">
                          <a:solidFill>
                            <a:schemeClr val="tx1"/>
                          </a:solidFill>
                        </a:rPr>
                        <a:t>※</a:t>
                      </a:r>
                      <a:r>
                        <a:rPr kumimoji="1" lang="ja-JP" altLang="en-US" dirty="0">
                          <a:solidFill>
                            <a:schemeClr val="tx1"/>
                          </a:solidFill>
                        </a:rPr>
                        <a:t>カフェ、ホテル、移動中の新幹線など</a:t>
                      </a:r>
                    </a:p>
                  </a:txBody>
                  <a:tcPr>
                    <a:solidFill>
                      <a:schemeClr val="accent6">
                        <a:lumMod val="20000"/>
                        <a:lumOff val="80000"/>
                      </a:schemeClr>
                    </a:solidFill>
                  </a:tcPr>
                </a:tc>
                <a:extLst>
                  <a:ext uri="{0D108BD9-81ED-4DB2-BD59-A6C34878D82A}">
                    <a16:rowId xmlns:a16="http://schemas.microsoft.com/office/drawing/2014/main" val="10002"/>
                  </a:ext>
                </a:extLst>
              </a:tr>
              <a:tr h="1193541">
                <a:tc>
                  <a:txBody>
                    <a:bodyPr/>
                    <a:lstStyle/>
                    <a:p>
                      <a:r>
                        <a:rPr kumimoji="1" lang="ja-JP" altLang="en-US" sz="2000" dirty="0">
                          <a:solidFill>
                            <a:schemeClr val="tx1"/>
                          </a:solidFill>
                        </a:rPr>
                        <a:t>ＮＲ制度（総合コースのみ）</a:t>
                      </a:r>
                    </a:p>
                  </a:txBody>
                  <a:tcPr>
                    <a:solidFill>
                      <a:schemeClr val="accent6">
                        <a:lumMod val="20000"/>
                        <a:lumOff val="80000"/>
                      </a:schemeClr>
                    </a:solidFill>
                  </a:tcPr>
                </a:tc>
                <a:tc>
                  <a:txBody>
                    <a:bodyPr/>
                    <a:lstStyle/>
                    <a:p>
                      <a:r>
                        <a:rPr kumimoji="1" lang="ja-JP" altLang="en-US" dirty="0">
                          <a:solidFill>
                            <a:schemeClr val="tx1"/>
                          </a:solidFill>
                        </a:rPr>
                        <a:t>全国転勤あり「</a:t>
                      </a:r>
                      <a:r>
                        <a:rPr kumimoji="1" lang="en-US" altLang="ja-JP" dirty="0">
                          <a:solidFill>
                            <a:schemeClr val="tx1"/>
                          </a:solidFill>
                        </a:rPr>
                        <a:t>N</a:t>
                      </a:r>
                      <a:r>
                        <a:rPr kumimoji="1" lang="ja-JP" altLang="en-US" dirty="0">
                          <a:solidFill>
                            <a:schemeClr val="tx1"/>
                          </a:solidFill>
                        </a:rPr>
                        <a:t>」とブロック内転勤あり「</a:t>
                      </a:r>
                      <a:r>
                        <a:rPr kumimoji="1" lang="en-US" altLang="ja-JP" dirty="0">
                          <a:solidFill>
                            <a:schemeClr val="tx1"/>
                          </a:solidFill>
                        </a:rPr>
                        <a:t>R</a:t>
                      </a:r>
                      <a:r>
                        <a:rPr kumimoji="1" lang="ja-JP" altLang="en-US" dirty="0">
                          <a:solidFill>
                            <a:schemeClr val="tx1"/>
                          </a:solidFill>
                        </a:rPr>
                        <a:t>」を選択できる制度です。</a:t>
                      </a:r>
                    </a:p>
                    <a:p>
                      <a:r>
                        <a:rPr kumimoji="1" lang="ja-JP" altLang="en-US" dirty="0">
                          <a:solidFill>
                            <a:schemeClr val="tx1"/>
                          </a:solidFill>
                        </a:rPr>
                        <a:t>会社は「</a:t>
                      </a:r>
                      <a:r>
                        <a:rPr kumimoji="1" lang="en-US" altLang="ja-JP" dirty="0">
                          <a:solidFill>
                            <a:schemeClr val="tx1"/>
                          </a:solidFill>
                        </a:rPr>
                        <a:t>N</a:t>
                      </a:r>
                      <a:r>
                        <a:rPr kumimoji="1" lang="ja-JP" altLang="en-US" dirty="0">
                          <a:solidFill>
                            <a:schemeClr val="tx1"/>
                          </a:solidFill>
                        </a:rPr>
                        <a:t>」を推奨しますが、子育て、介護、病気等の事由に該当する場合は、「</a:t>
                      </a:r>
                      <a:r>
                        <a:rPr kumimoji="1" lang="en-US" altLang="ja-JP" dirty="0">
                          <a:solidFill>
                            <a:schemeClr val="tx1"/>
                          </a:solidFill>
                        </a:rPr>
                        <a:t>R</a:t>
                      </a:r>
                      <a:r>
                        <a:rPr kumimoji="1" lang="ja-JP" altLang="en-US" dirty="0">
                          <a:solidFill>
                            <a:schemeClr val="tx1"/>
                          </a:solidFill>
                        </a:rPr>
                        <a:t>」を選択することができます。</a:t>
                      </a:r>
                      <a:endParaRPr kumimoji="1" lang="en-US" altLang="ja-JP"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8" name="正方形/長方形 7">
            <a:extLst>
              <a:ext uri="{FF2B5EF4-FFF2-40B4-BE49-F238E27FC236}">
                <a16:creationId xmlns:a16="http://schemas.microsoft.com/office/drawing/2014/main" id="{8FB263E8-726C-4964-B581-52F7B788253F}"/>
              </a:ext>
            </a:extLst>
          </p:cNvPr>
          <p:cNvSpPr/>
          <p:nvPr/>
        </p:nvSpPr>
        <p:spPr>
          <a:xfrm>
            <a:off x="700157" y="5811353"/>
            <a:ext cx="9834358" cy="517243"/>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dirty="0"/>
              <a:t>※</a:t>
            </a:r>
            <a:r>
              <a:rPr kumimoji="1" lang="ja-JP" altLang="en-US" dirty="0"/>
              <a:t>社員向けの内容となります。</a:t>
            </a:r>
            <a:r>
              <a:rPr lang="en-US" altLang="ja-JP" dirty="0"/>
              <a:t>K</a:t>
            </a:r>
            <a:r>
              <a:rPr lang="ja-JP" altLang="en-US" dirty="0"/>
              <a:t>スタッフや有期契約社員の方は、総務部門</a:t>
            </a:r>
            <a:r>
              <a:rPr kumimoji="1" lang="ja-JP" altLang="en-US" dirty="0"/>
              <a:t>へお問い合わせください。</a:t>
            </a:r>
            <a:endParaRPr kumimoji="1" lang="en-US" altLang="ja-JP" dirty="0"/>
          </a:p>
          <a:p>
            <a:r>
              <a:rPr lang="en-US" altLang="ja-JP" dirty="0"/>
              <a:t>※</a:t>
            </a:r>
            <a:r>
              <a:rPr lang="ja-JP" altLang="en-US" dirty="0"/>
              <a:t>出向されている方・工場勤務の方は、一部利用できる制度が異なる場合があります。</a:t>
            </a:r>
            <a:endParaRPr lang="en-US" altLang="ja-JP" dirty="0"/>
          </a:p>
          <a:p>
            <a:endParaRPr kumimoji="1" lang="ja-JP" altLang="en-US" dirty="0"/>
          </a:p>
        </p:txBody>
      </p:sp>
      <p:sp>
        <p:nvSpPr>
          <p:cNvPr id="9" name="テキスト ボックス 8">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067977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A3C2380C-5E6E-4E04-B571-C86CD032DBBA}"/>
              </a:ext>
            </a:extLst>
          </p:cNvPr>
          <p:cNvSpPr txBox="1"/>
          <p:nvPr/>
        </p:nvSpPr>
        <p:spPr>
          <a:xfrm>
            <a:off x="327513" y="3894353"/>
            <a:ext cx="11536974" cy="2831544"/>
          </a:xfrm>
          <a:prstGeom prst="rect">
            <a:avLst/>
          </a:prstGeom>
          <a:noFill/>
        </p:spPr>
        <p:txBody>
          <a:bodyPr wrap="square" rtlCol="0">
            <a:spAutoFit/>
          </a:bodyPr>
          <a:lstStyle/>
          <a:p>
            <a:r>
              <a:rPr kumimoji="1" lang="ja-JP" altLang="en-US" sz="1600" dirty="0"/>
              <a:t>　</a:t>
            </a:r>
            <a:r>
              <a:rPr kumimoji="1" lang="en-US" altLang="ja-JP" sz="1600" dirty="0"/>
              <a:t>※</a:t>
            </a:r>
            <a:r>
              <a:rPr kumimoji="1" lang="ja-JP" altLang="en-US" sz="1600" dirty="0"/>
              <a:t>出向されている方・工場勤務の方は、一部利用できる制度が異なる場合が</a:t>
            </a:r>
            <a:r>
              <a:rPr lang="ja-JP" altLang="en-US" sz="1600" dirty="0"/>
              <a:t>あります</a:t>
            </a:r>
            <a:r>
              <a:rPr kumimoji="1" lang="ja-JP" altLang="en-US" sz="1600" dirty="0"/>
              <a:t>。</a:t>
            </a:r>
            <a:endParaRPr lang="en-US" altLang="ja-JP" dirty="0"/>
          </a:p>
          <a:p>
            <a:r>
              <a:rPr lang="en-US" altLang="ja-JP" dirty="0"/>
              <a:t>【</a:t>
            </a:r>
            <a:r>
              <a:rPr lang="ja-JP" altLang="en-US" dirty="0"/>
              <a:t>各制度活用事例</a:t>
            </a:r>
            <a:r>
              <a:rPr lang="en-US" altLang="ja-JP" dirty="0"/>
              <a:t>】</a:t>
            </a:r>
            <a:endParaRPr lang="ja-JP" altLang="en-US" dirty="0"/>
          </a:p>
          <a:p>
            <a:r>
              <a:rPr lang="ja-JP" altLang="en-US" dirty="0"/>
              <a:t>  時間有休活用事例</a:t>
            </a:r>
          </a:p>
          <a:p>
            <a:r>
              <a:rPr lang="ja-JP" altLang="en-US" dirty="0"/>
              <a:t>・</a:t>
            </a:r>
            <a:r>
              <a:rPr lang="en-US" altLang="ja-JP" dirty="0"/>
              <a:t>9:00</a:t>
            </a:r>
            <a:r>
              <a:rPr lang="ja-JP" altLang="en-US" dirty="0"/>
              <a:t>～</a:t>
            </a:r>
            <a:r>
              <a:rPr lang="en-US" altLang="ja-JP" dirty="0"/>
              <a:t>11:00</a:t>
            </a:r>
            <a:r>
              <a:rPr lang="ja-JP" altLang="en-US" dirty="0"/>
              <a:t>を時間有休として取得し定期的な通院を済ませた後出社し、 </a:t>
            </a:r>
            <a:r>
              <a:rPr lang="en-US" altLang="ja-JP" dirty="0"/>
              <a:t>11:00</a:t>
            </a:r>
            <a:r>
              <a:rPr lang="ja-JP" altLang="en-US" dirty="0"/>
              <a:t>～</a:t>
            </a:r>
            <a:r>
              <a:rPr lang="en-US" altLang="ja-JP" dirty="0"/>
              <a:t>17:30</a:t>
            </a:r>
            <a:r>
              <a:rPr lang="ja-JP" altLang="en-US" dirty="0"/>
              <a:t>の勤務を再開する。</a:t>
            </a:r>
          </a:p>
          <a:p>
            <a:r>
              <a:rPr lang="ja-JP" altLang="en-US" dirty="0"/>
              <a:t>　</a:t>
            </a:r>
            <a:r>
              <a:rPr lang="en-US" altLang="ja-JP" dirty="0"/>
              <a:t>※</a:t>
            </a:r>
            <a:r>
              <a:rPr lang="ja-JP" altLang="en-US" dirty="0"/>
              <a:t>勤怠上は</a:t>
            </a:r>
            <a:r>
              <a:rPr lang="en-US" altLang="ja-JP" dirty="0"/>
              <a:t>9:00</a:t>
            </a:r>
            <a:r>
              <a:rPr lang="ja-JP" altLang="en-US" dirty="0"/>
              <a:t>～</a:t>
            </a:r>
            <a:r>
              <a:rPr lang="en-US" altLang="ja-JP" dirty="0"/>
              <a:t>17:30</a:t>
            </a:r>
            <a:r>
              <a:rPr lang="ja-JP" altLang="en-US" dirty="0"/>
              <a:t>勤務した扱いとなります。</a:t>
            </a:r>
          </a:p>
          <a:p>
            <a:r>
              <a:rPr lang="ja-JP" altLang="en-US" dirty="0"/>
              <a:t>スーパーフレックス活用事例</a:t>
            </a:r>
          </a:p>
          <a:p>
            <a:r>
              <a:rPr lang="ja-JP" altLang="en-US" dirty="0"/>
              <a:t>・</a:t>
            </a:r>
            <a:r>
              <a:rPr lang="en-US" altLang="ja-JP" dirty="0"/>
              <a:t>7:00</a:t>
            </a:r>
            <a:r>
              <a:rPr lang="ja-JP" altLang="en-US" dirty="0"/>
              <a:t>～</a:t>
            </a:r>
            <a:r>
              <a:rPr lang="en-US" altLang="ja-JP" dirty="0"/>
              <a:t>15:00</a:t>
            </a:r>
            <a:r>
              <a:rPr lang="ja-JP" altLang="en-US" dirty="0"/>
              <a:t>勤務とし、</a:t>
            </a:r>
            <a:r>
              <a:rPr lang="en-US" altLang="ja-JP" dirty="0"/>
              <a:t>15:00</a:t>
            </a:r>
            <a:r>
              <a:rPr lang="ja-JP" altLang="en-US" dirty="0"/>
              <a:t>以降に定期通院を済ませる</a:t>
            </a:r>
          </a:p>
          <a:p>
            <a:r>
              <a:rPr lang="ja-JP" altLang="en-US" dirty="0"/>
              <a:t>テレワーク制度活用事例</a:t>
            </a:r>
          </a:p>
          <a:p>
            <a:r>
              <a:rPr lang="ja-JP" altLang="en-US" dirty="0"/>
              <a:t>・抗がん剤治療による副作用が辛い日はテレワークを活用し、通勤の負担を緩和する</a:t>
            </a:r>
          </a:p>
          <a:p>
            <a:endParaRPr kumimoji="1" lang="ja-JP" altLang="en-US" dirty="0"/>
          </a:p>
        </p:txBody>
      </p:sp>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4" name="正方形/長方形 3"/>
          <p:cNvSpPr/>
          <p:nvPr/>
        </p:nvSpPr>
        <p:spPr>
          <a:xfrm>
            <a:off x="9389533" y="117174"/>
            <a:ext cx="2711317" cy="819150"/>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６．参考情報：働きながら仕事を続けるための制度</a:t>
            </a:r>
            <a:br>
              <a:rPr lang="en-US" altLang="ja-JP" sz="3200" dirty="0">
                <a:solidFill>
                  <a:srgbClr val="FF0000"/>
                </a:solidFill>
              </a:rPr>
            </a:br>
            <a:endParaRPr lang="ja-JP" altLang="en-US" sz="3200" dirty="0">
              <a:solidFill>
                <a:srgbClr val="FF0000"/>
              </a:solidFill>
            </a:endParaRPr>
          </a:p>
        </p:txBody>
      </p:sp>
      <p:sp>
        <p:nvSpPr>
          <p:cNvPr id="8" name="正方形/長方形 7">
            <a:extLst>
              <a:ext uri="{FF2B5EF4-FFF2-40B4-BE49-F238E27FC236}">
                <a16:creationId xmlns:a16="http://schemas.microsoft.com/office/drawing/2014/main" id="{8FB263E8-726C-4964-B581-52F7B788253F}"/>
              </a:ext>
            </a:extLst>
          </p:cNvPr>
          <p:cNvSpPr/>
          <p:nvPr/>
        </p:nvSpPr>
        <p:spPr>
          <a:xfrm>
            <a:off x="447890" y="3546130"/>
            <a:ext cx="9834358" cy="517243"/>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sz="1600" dirty="0"/>
              <a:t>※</a:t>
            </a:r>
            <a:r>
              <a:rPr kumimoji="1" lang="ja-JP" altLang="en-US" sz="1600" dirty="0"/>
              <a:t>社員向けの内容となります。</a:t>
            </a:r>
            <a:r>
              <a:rPr lang="en-US" altLang="ja-JP" sz="1600" dirty="0"/>
              <a:t>K</a:t>
            </a:r>
            <a:r>
              <a:rPr lang="ja-JP" altLang="en-US" sz="1600" dirty="0"/>
              <a:t>スタッフや有期契約社員の方は、総務部門</a:t>
            </a:r>
            <a:r>
              <a:rPr kumimoji="1" lang="ja-JP" altLang="en-US" sz="1600" dirty="0"/>
              <a:t>へお問い合わせください</a:t>
            </a:r>
            <a:r>
              <a:rPr kumimoji="1" lang="ja-JP" altLang="en-US" dirty="0"/>
              <a:t>。</a:t>
            </a:r>
          </a:p>
        </p:txBody>
      </p:sp>
      <p:graphicFrame>
        <p:nvGraphicFramePr>
          <p:cNvPr id="9" name="コンテンツ プレースホルダー 3">
            <a:extLst>
              <a:ext uri="{FF2B5EF4-FFF2-40B4-BE49-F238E27FC236}">
                <a16:creationId xmlns:a16="http://schemas.microsoft.com/office/drawing/2014/main" id="{799D2A80-D9E1-4BCE-A59B-E2A38EA3A2B8}"/>
              </a:ext>
            </a:extLst>
          </p:cNvPr>
          <p:cNvGraphicFramePr>
            <a:graphicFrameLocks/>
          </p:cNvGraphicFramePr>
          <p:nvPr>
            <p:extLst>
              <p:ext uri="{D42A27DB-BD31-4B8C-83A1-F6EECF244321}">
                <p14:modId xmlns:p14="http://schemas.microsoft.com/office/powerpoint/2010/main" val="3473213614"/>
              </p:ext>
            </p:extLst>
          </p:nvPr>
        </p:nvGraphicFramePr>
        <p:xfrm>
          <a:off x="447890" y="929414"/>
          <a:ext cx="11363095" cy="2655331"/>
        </p:xfrm>
        <a:graphic>
          <a:graphicData uri="http://schemas.openxmlformats.org/drawingml/2006/table">
            <a:tbl>
              <a:tblPr firstRow="1" bandRow="1">
                <a:tableStyleId>{5C22544A-7EE6-4342-B048-85BDC9FD1C3A}</a:tableStyleId>
              </a:tblPr>
              <a:tblGrid>
                <a:gridCol w="3811561">
                  <a:extLst>
                    <a:ext uri="{9D8B030D-6E8A-4147-A177-3AD203B41FA5}">
                      <a16:colId xmlns:a16="http://schemas.microsoft.com/office/drawing/2014/main" val="20000"/>
                    </a:ext>
                  </a:extLst>
                </a:gridCol>
                <a:gridCol w="7551534">
                  <a:extLst>
                    <a:ext uri="{9D8B030D-6E8A-4147-A177-3AD203B41FA5}">
                      <a16:colId xmlns:a16="http://schemas.microsoft.com/office/drawing/2014/main" val="20001"/>
                    </a:ext>
                  </a:extLst>
                </a:gridCol>
              </a:tblGrid>
              <a:tr h="322799">
                <a:tc>
                  <a:txBody>
                    <a:bodyPr/>
                    <a:lstStyle/>
                    <a:p>
                      <a:endParaRPr kumimoji="1" lang="ja-JP" altLang="en-US" dirty="0"/>
                    </a:p>
                  </a:txBody>
                  <a:tcPr>
                    <a:solidFill>
                      <a:schemeClr val="accent6"/>
                    </a:solidFill>
                  </a:tcPr>
                </a:tc>
                <a:tc>
                  <a:txBody>
                    <a:bodyPr/>
                    <a:lstStyle/>
                    <a:p>
                      <a:r>
                        <a:rPr kumimoji="1" lang="ja-JP" altLang="en-US" dirty="0"/>
                        <a:t>制度概要</a:t>
                      </a:r>
                    </a:p>
                  </a:txBody>
                  <a:tcPr>
                    <a:solidFill>
                      <a:schemeClr val="accent6"/>
                    </a:solidFill>
                  </a:tcPr>
                </a:tc>
                <a:extLst>
                  <a:ext uri="{0D108BD9-81ED-4DB2-BD59-A6C34878D82A}">
                    <a16:rowId xmlns:a16="http://schemas.microsoft.com/office/drawing/2014/main" val="10000"/>
                  </a:ext>
                </a:extLst>
              </a:tr>
              <a:tr h="1305278">
                <a:tc>
                  <a:txBody>
                    <a:bodyPr/>
                    <a:lstStyle/>
                    <a:p>
                      <a:r>
                        <a:rPr kumimoji="1" lang="ja-JP" altLang="en-US" sz="2000" dirty="0">
                          <a:solidFill>
                            <a:schemeClr val="tx1"/>
                          </a:solidFill>
                        </a:rPr>
                        <a:t>治療短時間勤務制度</a:t>
                      </a:r>
                    </a:p>
                  </a:txBody>
                  <a:tcPr>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一定期間の治療・通院等の理由により、勤務時間を短縮できる制度です。１日あたり２時間の短縮（１５分単位で設定可）を限度とします。</a:t>
                      </a:r>
                      <a:endParaRPr kumimoji="1" lang="en-US" altLang="ja-JP" sz="1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１回あたりの取得期間は、１か月以上２年以内とし、診断書に基づいて本人が申し出た期間とします。取得回数は、同一事由あたり１回とし、再発は同一事由とみなしません。</a:t>
                      </a:r>
                      <a:endParaRPr kumimoji="1" lang="en-US" altLang="ja-JP" sz="1800"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1"/>
                  </a:ext>
                </a:extLst>
              </a:tr>
              <a:tr h="388480">
                <a:tc>
                  <a:txBody>
                    <a:bodyPr/>
                    <a:lstStyle/>
                    <a:p>
                      <a:r>
                        <a:rPr kumimoji="1" lang="ja-JP" altLang="en-US" sz="2000" dirty="0">
                          <a:solidFill>
                            <a:schemeClr val="tx1"/>
                          </a:solidFill>
                        </a:rPr>
                        <a:t>有給休暇</a:t>
                      </a:r>
                    </a:p>
                  </a:txBody>
                  <a:tcPr>
                    <a:solidFill>
                      <a:schemeClr val="accent6">
                        <a:lumMod val="20000"/>
                        <a:lumOff val="80000"/>
                      </a:schemeClr>
                    </a:solidFill>
                  </a:tcPr>
                </a:tc>
                <a:tc>
                  <a:txBody>
                    <a:bodyPr/>
                    <a:lstStyle/>
                    <a:p>
                      <a:r>
                        <a:rPr kumimoji="1" lang="ja-JP" altLang="en-US" sz="1800" dirty="0">
                          <a:solidFill>
                            <a:schemeClr val="tx1"/>
                          </a:solidFill>
                        </a:rPr>
                        <a:t>保有している日数の範囲内で、</a:t>
                      </a:r>
                      <a:r>
                        <a:rPr kumimoji="1" lang="en-US" altLang="ja-JP" sz="1800" dirty="0">
                          <a:solidFill>
                            <a:schemeClr val="tx1"/>
                          </a:solidFill>
                        </a:rPr>
                        <a:t>1</a:t>
                      </a:r>
                      <a:r>
                        <a:rPr kumimoji="1" lang="ja-JP" altLang="en-US" sz="1800" dirty="0">
                          <a:solidFill>
                            <a:schemeClr val="tx1"/>
                          </a:solidFill>
                        </a:rPr>
                        <a:t>日、半日、</a:t>
                      </a:r>
                      <a:r>
                        <a:rPr kumimoji="1" lang="en-US" altLang="ja-JP" sz="1800" dirty="0">
                          <a:solidFill>
                            <a:schemeClr val="tx1"/>
                          </a:solidFill>
                        </a:rPr>
                        <a:t>1</a:t>
                      </a:r>
                      <a:r>
                        <a:rPr kumimoji="1" lang="ja-JP" altLang="en-US" sz="1800" dirty="0">
                          <a:solidFill>
                            <a:schemeClr val="tx1"/>
                          </a:solidFill>
                        </a:rPr>
                        <a:t>時間単位での取得が可能です。</a:t>
                      </a:r>
                    </a:p>
                  </a:txBody>
                  <a:tcPr>
                    <a:solidFill>
                      <a:schemeClr val="accent6">
                        <a:lumMod val="20000"/>
                        <a:lumOff val="80000"/>
                      </a:schemeClr>
                    </a:solidFill>
                  </a:tcPr>
                </a:tc>
                <a:extLst>
                  <a:ext uri="{0D108BD9-81ED-4DB2-BD59-A6C34878D82A}">
                    <a16:rowId xmlns:a16="http://schemas.microsoft.com/office/drawing/2014/main" val="10002"/>
                  </a:ext>
                </a:extLst>
              </a:tr>
              <a:tr h="430291">
                <a:tc>
                  <a:txBody>
                    <a:bodyPr/>
                    <a:lstStyle/>
                    <a:p>
                      <a:r>
                        <a:rPr kumimoji="1" lang="ja-JP" altLang="en-US" sz="2000" dirty="0">
                          <a:solidFill>
                            <a:schemeClr val="tx1"/>
                          </a:solidFill>
                        </a:rPr>
                        <a:t>積立休暇</a:t>
                      </a:r>
                    </a:p>
                  </a:txBody>
                  <a:tcPr>
                    <a:solidFill>
                      <a:schemeClr val="accent6">
                        <a:lumMod val="20000"/>
                        <a:lumOff val="80000"/>
                      </a:schemeClr>
                    </a:solidFill>
                  </a:tcPr>
                </a:tc>
                <a:tc>
                  <a:txBody>
                    <a:bodyPr/>
                    <a:lstStyle/>
                    <a:p>
                      <a:r>
                        <a:rPr kumimoji="1" lang="ja-JP" altLang="en-US" sz="1800" dirty="0">
                          <a:solidFill>
                            <a:schemeClr val="tx1"/>
                          </a:solidFill>
                        </a:rPr>
                        <a:t>保有している日数の範囲内で、半日から使用可能。回数の制限はありません。</a:t>
                      </a:r>
                    </a:p>
                  </a:txBody>
                  <a:tcP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12" name="テキスト ボックス 11">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361460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fontScale="90000"/>
          </a:bodyPr>
          <a:lstStyle/>
          <a:p>
            <a:br>
              <a:rPr lang="en-US" altLang="ja-JP" dirty="0"/>
            </a:br>
            <a:endParaRPr kumimoji="1" lang="ja-JP" altLang="en-US" dirty="0"/>
          </a:p>
        </p:txBody>
      </p:sp>
      <p:sp>
        <p:nvSpPr>
          <p:cNvPr id="4" name="正方形/長方形 3"/>
          <p:cNvSpPr/>
          <p:nvPr/>
        </p:nvSpPr>
        <p:spPr>
          <a:xfrm>
            <a:off x="9389533" y="117174"/>
            <a:ext cx="2711317" cy="819150"/>
          </a:xfrm>
          <a:prstGeom prst="rect">
            <a:avLst/>
          </a:prstGeom>
          <a:solidFill>
            <a:srgbClr val="00B05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2400" b="1" dirty="0"/>
              <a:t>周囲のメンバー向け</a:t>
            </a:r>
            <a:endParaRPr kumimoji="1" lang="ja-JP" altLang="en-US" sz="2400" b="1" dirty="0"/>
          </a:p>
        </p:txBody>
      </p:sp>
      <p:sp>
        <p:nvSpPr>
          <p:cNvPr id="5" name="タイトル 1"/>
          <p:cNvSpPr txBox="1">
            <a:spLocks/>
          </p:cNvSpPr>
          <p:nvPr/>
        </p:nvSpPr>
        <p:spPr>
          <a:xfrm>
            <a:off x="359536" y="337221"/>
            <a:ext cx="10515600" cy="102579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６．参考情報：お休みの制度</a:t>
            </a:r>
            <a:br>
              <a:rPr lang="en-US" altLang="ja-JP" sz="3200" dirty="0">
                <a:solidFill>
                  <a:srgbClr val="FF0000"/>
                </a:solidFill>
              </a:rPr>
            </a:br>
            <a:endParaRPr lang="ja-JP" altLang="en-US" sz="3200" dirty="0">
              <a:solidFill>
                <a:srgbClr val="FF0000"/>
              </a:solidFill>
            </a:endParaRPr>
          </a:p>
        </p:txBody>
      </p:sp>
      <p:graphicFrame>
        <p:nvGraphicFramePr>
          <p:cNvPr id="10" name="表 9">
            <a:extLst>
              <a:ext uri="{FF2B5EF4-FFF2-40B4-BE49-F238E27FC236}">
                <a16:creationId xmlns:a16="http://schemas.microsoft.com/office/drawing/2014/main" id="{966C2736-082E-4BE9-AC36-F5A7A959AF7C}"/>
              </a:ext>
            </a:extLst>
          </p:cNvPr>
          <p:cNvGraphicFramePr>
            <a:graphicFrameLocks noGrp="1"/>
          </p:cNvGraphicFramePr>
          <p:nvPr>
            <p:extLst>
              <p:ext uri="{D42A27DB-BD31-4B8C-83A1-F6EECF244321}">
                <p14:modId xmlns:p14="http://schemas.microsoft.com/office/powerpoint/2010/main" val="311093599"/>
              </p:ext>
            </p:extLst>
          </p:nvPr>
        </p:nvGraphicFramePr>
        <p:xfrm>
          <a:off x="643053" y="1071663"/>
          <a:ext cx="10905894" cy="1180652"/>
        </p:xfrm>
        <a:graphic>
          <a:graphicData uri="http://schemas.openxmlformats.org/drawingml/2006/table">
            <a:tbl>
              <a:tblPr firstRow="1" bandRow="1">
                <a:tableStyleId>{5C22544A-7EE6-4342-B048-85BDC9FD1C3A}</a:tableStyleId>
              </a:tblPr>
              <a:tblGrid>
                <a:gridCol w="2489191">
                  <a:extLst>
                    <a:ext uri="{9D8B030D-6E8A-4147-A177-3AD203B41FA5}">
                      <a16:colId xmlns:a16="http://schemas.microsoft.com/office/drawing/2014/main" val="20000"/>
                    </a:ext>
                  </a:extLst>
                </a:gridCol>
                <a:gridCol w="1715712">
                  <a:extLst>
                    <a:ext uri="{9D8B030D-6E8A-4147-A177-3AD203B41FA5}">
                      <a16:colId xmlns:a16="http://schemas.microsoft.com/office/drawing/2014/main" val="20001"/>
                    </a:ext>
                  </a:extLst>
                </a:gridCol>
                <a:gridCol w="1501415">
                  <a:extLst>
                    <a:ext uri="{9D8B030D-6E8A-4147-A177-3AD203B41FA5}">
                      <a16:colId xmlns:a16="http://schemas.microsoft.com/office/drawing/2014/main" val="20002"/>
                    </a:ext>
                  </a:extLst>
                </a:gridCol>
                <a:gridCol w="1564280">
                  <a:extLst>
                    <a:ext uri="{9D8B030D-6E8A-4147-A177-3AD203B41FA5}">
                      <a16:colId xmlns:a16="http://schemas.microsoft.com/office/drawing/2014/main" val="20003"/>
                    </a:ext>
                  </a:extLst>
                </a:gridCol>
                <a:gridCol w="2511660">
                  <a:extLst>
                    <a:ext uri="{9D8B030D-6E8A-4147-A177-3AD203B41FA5}">
                      <a16:colId xmlns:a16="http://schemas.microsoft.com/office/drawing/2014/main" val="20004"/>
                    </a:ext>
                  </a:extLst>
                </a:gridCol>
                <a:gridCol w="1123636">
                  <a:extLst>
                    <a:ext uri="{9D8B030D-6E8A-4147-A177-3AD203B41FA5}">
                      <a16:colId xmlns:a16="http://schemas.microsoft.com/office/drawing/2014/main" val="20005"/>
                    </a:ext>
                  </a:extLst>
                </a:gridCol>
              </a:tblGrid>
              <a:tr h="350598">
                <a:tc>
                  <a:txBody>
                    <a:bodyPr/>
                    <a:lstStyle/>
                    <a:p>
                      <a:endParaRPr kumimoji="1" lang="ja-JP" altLang="en-US" sz="1600" dirty="0"/>
                    </a:p>
                  </a:txBody>
                  <a:tcPr>
                    <a:solidFill>
                      <a:schemeClr val="accent6"/>
                    </a:solidFill>
                  </a:tcPr>
                </a:tc>
                <a:tc>
                  <a:txBody>
                    <a:bodyPr/>
                    <a:lstStyle/>
                    <a:p>
                      <a:r>
                        <a:rPr kumimoji="1" lang="ja-JP" altLang="en-US" sz="1600" dirty="0"/>
                        <a:t>有給休暇</a:t>
                      </a:r>
                    </a:p>
                  </a:txBody>
                  <a:tcPr>
                    <a:solidFill>
                      <a:schemeClr val="accent6"/>
                    </a:solidFill>
                  </a:tcPr>
                </a:tc>
                <a:tc>
                  <a:txBody>
                    <a:bodyPr/>
                    <a:lstStyle/>
                    <a:p>
                      <a:r>
                        <a:rPr kumimoji="1" lang="ja-JP" altLang="en-US" sz="1600" dirty="0"/>
                        <a:t>積立休暇</a:t>
                      </a:r>
                    </a:p>
                  </a:txBody>
                  <a:tcPr>
                    <a:solidFill>
                      <a:schemeClr val="accent6"/>
                    </a:solidFill>
                  </a:tcPr>
                </a:tc>
                <a:tc>
                  <a:txBody>
                    <a:bodyPr/>
                    <a:lstStyle/>
                    <a:p>
                      <a:r>
                        <a:rPr kumimoji="1" lang="ja-JP" altLang="en-US" sz="1600" dirty="0"/>
                        <a:t>病気欠勤</a:t>
                      </a:r>
                    </a:p>
                  </a:txBody>
                  <a:tcPr>
                    <a:solidFill>
                      <a:schemeClr val="accent6"/>
                    </a:solidFill>
                  </a:tcPr>
                </a:tc>
                <a:tc gridSpan="2">
                  <a:txBody>
                    <a:bodyPr/>
                    <a:lstStyle/>
                    <a:p>
                      <a:r>
                        <a:rPr kumimoji="1" lang="ja-JP" altLang="en-US" sz="1600" dirty="0"/>
                        <a:t>私傷病休職</a:t>
                      </a:r>
                    </a:p>
                  </a:txBody>
                  <a:tcPr>
                    <a:solidFill>
                      <a:schemeClr val="accent6"/>
                    </a:solidFill>
                  </a:tcPr>
                </a:tc>
                <a:tc hMerge="1">
                  <a:txBody>
                    <a:bodyPr/>
                    <a:lstStyle/>
                    <a:p>
                      <a:endParaRPr kumimoji="1" lang="ja-JP" altLang="en-US" dirty="0"/>
                    </a:p>
                  </a:txBody>
                  <a:tcPr/>
                </a:tc>
                <a:extLst>
                  <a:ext uri="{0D108BD9-81ED-4DB2-BD59-A6C34878D82A}">
                    <a16:rowId xmlns:a16="http://schemas.microsoft.com/office/drawing/2014/main" val="10000"/>
                  </a:ext>
                </a:extLst>
              </a:tr>
              <a:tr h="262973">
                <a:tc rowSpan="3">
                  <a:txBody>
                    <a:bodyPr/>
                    <a:lstStyle/>
                    <a:p>
                      <a:r>
                        <a:rPr kumimoji="1" lang="ja-JP" altLang="en-US" sz="1600" dirty="0"/>
                        <a:t>取得上限日数</a:t>
                      </a:r>
                    </a:p>
                  </a:txBody>
                  <a:tcPr>
                    <a:solidFill>
                      <a:schemeClr val="accent6">
                        <a:lumMod val="20000"/>
                        <a:lumOff val="80000"/>
                      </a:schemeClr>
                    </a:solidFill>
                  </a:tcPr>
                </a:tc>
                <a:tc rowSpan="3">
                  <a:txBody>
                    <a:bodyPr/>
                    <a:lstStyle/>
                    <a:p>
                      <a:r>
                        <a:rPr kumimoji="1" lang="ja-JP" altLang="en-US" sz="1400" dirty="0">
                          <a:solidFill>
                            <a:schemeClr val="tx1"/>
                          </a:solidFill>
                        </a:rPr>
                        <a:t>保有している日数の範囲内。半日、</a:t>
                      </a:r>
                      <a:r>
                        <a:rPr kumimoji="1" lang="en-US" altLang="ja-JP" sz="1400" dirty="0">
                          <a:solidFill>
                            <a:schemeClr val="tx1"/>
                          </a:solidFill>
                        </a:rPr>
                        <a:t>1</a:t>
                      </a:r>
                      <a:r>
                        <a:rPr kumimoji="1" lang="ja-JP" altLang="en-US" sz="1400" dirty="0">
                          <a:solidFill>
                            <a:schemeClr val="tx1"/>
                          </a:solidFill>
                        </a:rPr>
                        <a:t>時間単位での取得可</a:t>
                      </a:r>
                    </a:p>
                  </a:txBody>
                  <a:tcPr>
                    <a:solidFill>
                      <a:schemeClr val="accent6">
                        <a:lumMod val="20000"/>
                        <a:lumOff val="80000"/>
                      </a:schemeClr>
                    </a:solidFill>
                  </a:tcPr>
                </a:tc>
                <a:tc rowSpan="3">
                  <a:txBody>
                    <a:bodyPr/>
                    <a:lstStyle/>
                    <a:p>
                      <a:r>
                        <a:rPr kumimoji="1" lang="ja-JP" altLang="en-US" sz="1400" dirty="0"/>
                        <a:t>保有している日数の範囲内。半日単位で取得可</a:t>
                      </a:r>
                    </a:p>
                  </a:txBody>
                  <a:tcPr>
                    <a:solidFill>
                      <a:schemeClr val="accent6">
                        <a:lumMod val="20000"/>
                        <a:lumOff val="80000"/>
                      </a:schemeClr>
                    </a:solidFill>
                  </a:tcPr>
                </a:tc>
                <a:tc rowSpan="3">
                  <a:txBody>
                    <a:bodyPr/>
                    <a:lstStyle/>
                    <a:p>
                      <a:r>
                        <a:rPr kumimoji="1" lang="en-US" altLang="ja-JP" sz="1400" dirty="0"/>
                        <a:t>×</a:t>
                      </a:r>
                      <a:r>
                        <a:rPr kumimoji="1" lang="ja-JP" altLang="en-US" sz="1400" dirty="0"/>
                        <a:t>日間</a:t>
                      </a:r>
                    </a:p>
                  </a:txBody>
                  <a:tcPr>
                    <a:solidFill>
                      <a:schemeClr val="accent6">
                        <a:lumMod val="20000"/>
                        <a:lumOff val="80000"/>
                      </a:schemeClr>
                    </a:solidFill>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年未満</a:t>
                      </a:r>
                    </a:p>
                  </a:txBody>
                  <a:tcPr marL="9525" marR="9525" marT="9525" marB="0" anchor="ctr">
                    <a:solidFill>
                      <a:schemeClr val="accent6">
                        <a:lumMod val="20000"/>
                        <a:lumOff val="8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0001"/>
                  </a:ext>
                </a:extLst>
              </a:tr>
              <a:tr h="304108">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年以上</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年未満</a:t>
                      </a:r>
                    </a:p>
                  </a:txBody>
                  <a:tcPr marL="9525" marR="9525" marT="9525" marB="0" anchor="ctr">
                    <a:solidFill>
                      <a:schemeClr val="accent6">
                        <a:lumMod val="20000"/>
                        <a:lumOff val="8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0002"/>
                  </a:ext>
                </a:extLst>
              </a:tr>
              <a:tr h="262973">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年以上</a:t>
                      </a:r>
                    </a:p>
                  </a:txBody>
                  <a:tcPr marL="9525" marR="9525" marT="9525" marB="0" anchor="ctr">
                    <a:solidFill>
                      <a:schemeClr val="accent6">
                        <a:lumMod val="20000"/>
                        <a:lumOff val="8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11" name="正方形/長方形 10">
            <a:extLst>
              <a:ext uri="{FF2B5EF4-FFF2-40B4-BE49-F238E27FC236}">
                <a16:creationId xmlns:a16="http://schemas.microsoft.com/office/drawing/2014/main" id="{851FDB35-51A7-4D2E-BFC9-6BE0025AD2E5}"/>
              </a:ext>
            </a:extLst>
          </p:cNvPr>
          <p:cNvSpPr/>
          <p:nvPr/>
        </p:nvSpPr>
        <p:spPr>
          <a:xfrm>
            <a:off x="643053" y="6017085"/>
            <a:ext cx="10515600" cy="646331"/>
          </a:xfrm>
          <a:prstGeom prst="rect">
            <a:avLst/>
          </a:prstGeom>
        </p:spPr>
        <p:txBody>
          <a:bodyPr wrap="square">
            <a:spAutoFit/>
          </a:bodyPr>
          <a:lstStyle/>
          <a:p>
            <a:r>
              <a:rPr lang="en-US" altLang="ja-JP" dirty="0"/>
              <a:t>※</a:t>
            </a:r>
            <a:r>
              <a:rPr lang="ja-JP" altLang="en-US" dirty="0"/>
              <a:t>社員向けの内容となります。</a:t>
            </a:r>
            <a:r>
              <a:rPr lang="en-US" altLang="ja-JP" dirty="0"/>
              <a:t>K</a:t>
            </a:r>
            <a:r>
              <a:rPr lang="ja-JP" altLang="en-US" dirty="0"/>
              <a:t>スタッフや有期契約社員の方は、総務部門へお問い合わせください。</a:t>
            </a:r>
            <a:endParaRPr lang="en-US" altLang="ja-JP" dirty="0"/>
          </a:p>
          <a:p>
            <a:r>
              <a:rPr lang="en-US" altLang="ja-JP" dirty="0"/>
              <a:t>※</a:t>
            </a:r>
            <a:r>
              <a:rPr lang="ja-JP" altLang="en-US" dirty="0"/>
              <a:t>出向されている方・工場勤務の方は、一部利用できる制度が異なる場合があります。</a:t>
            </a:r>
            <a:endParaRPr lang="en-US" altLang="ja-JP" dirty="0"/>
          </a:p>
        </p:txBody>
      </p:sp>
      <p:graphicFrame>
        <p:nvGraphicFramePr>
          <p:cNvPr id="12" name="コンテンツ プレースホルダー 3">
            <a:extLst>
              <a:ext uri="{FF2B5EF4-FFF2-40B4-BE49-F238E27FC236}">
                <a16:creationId xmlns:a16="http://schemas.microsoft.com/office/drawing/2014/main" id="{0F535B1E-5127-4C26-92E3-DC265995ED9D}"/>
              </a:ext>
            </a:extLst>
          </p:cNvPr>
          <p:cNvGraphicFramePr>
            <a:graphicFrameLocks/>
          </p:cNvGraphicFramePr>
          <p:nvPr>
            <p:extLst>
              <p:ext uri="{D42A27DB-BD31-4B8C-83A1-F6EECF244321}">
                <p14:modId xmlns:p14="http://schemas.microsoft.com/office/powerpoint/2010/main" val="3085529241"/>
              </p:ext>
            </p:extLst>
          </p:nvPr>
        </p:nvGraphicFramePr>
        <p:xfrm>
          <a:off x="643053" y="2426122"/>
          <a:ext cx="10872440" cy="3531616"/>
        </p:xfrm>
        <a:graphic>
          <a:graphicData uri="http://schemas.openxmlformats.org/drawingml/2006/table">
            <a:tbl>
              <a:tblPr firstRow="1" bandRow="1">
                <a:tableStyleId>{5C22544A-7EE6-4342-B048-85BDC9FD1C3A}</a:tableStyleId>
              </a:tblPr>
              <a:tblGrid>
                <a:gridCol w="2452930">
                  <a:extLst>
                    <a:ext uri="{9D8B030D-6E8A-4147-A177-3AD203B41FA5}">
                      <a16:colId xmlns:a16="http://schemas.microsoft.com/office/drawing/2014/main" val="20000"/>
                    </a:ext>
                  </a:extLst>
                </a:gridCol>
                <a:gridCol w="2121451">
                  <a:extLst>
                    <a:ext uri="{9D8B030D-6E8A-4147-A177-3AD203B41FA5}">
                      <a16:colId xmlns:a16="http://schemas.microsoft.com/office/drawing/2014/main" val="20001"/>
                    </a:ext>
                  </a:extLst>
                </a:gridCol>
                <a:gridCol w="6298059">
                  <a:extLst>
                    <a:ext uri="{9D8B030D-6E8A-4147-A177-3AD203B41FA5}">
                      <a16:colId xmlns:a16="http://schemas.microsoft.com/office/drawing/2014/main" val="20002"/>
                    </a:ext>
                  </a:extLst>
                </a:gridCol>
              </a:tblGrid>
              <a:tr h="508084">
                <a:tc>
                  <a:txBody>
                    <a:bodyPr/>
                    <a:lstStyle/>
                    <a:p>
                      <a:endParaRPr kumimoji="1" lang="ja-JP" altLang="en-US" sz="1200" dirty="0"/>
                    </a:p>
                  </a:txBody>
                  <a:tcPr>
                    <a:solidFill>
                      <a:schemeClr val="accent6"/>
                    </a:solidFill>
                  </a:tcPr>
                </a:tc>
                <a:tc>
                  <a:txBody>
                    <a:bodyPr/>
                    <a:lstStyle/>
                    <a:p>
                      <a:r>
                        <a:rPr kumimoji="1" lang="ja-JP" altLang="en-US" sz="1600" dirty="0"/>
                        <a:t>有休・積休</a:t>
                      </a:r>
                    </a:p>
                  </a:txBody>
                  <a:tcPr>
                    <a:solidFill>
                      <a:schemeClr val="accent6"/>
                    </a:solidFill>
                  </a:tcPr>
                </a:tc>
                <a:tc>
                  <a:txBody>
                    <a:bodyPr/>
                    <a:lstStyle/>
                    <a:p>
                      <a:r>
                        <a:rPr kumimoji="1" lang="ja-JP" altLang="en-US" sz="1600" dirty="0"/>
                        <a:t>病気欠勤・私傷病休職</a:t>
                      </a:r>
                    </a:p>
                  </a:txBody>
                  <a:tcPr>
                    <a:solidFill>
                      <a:schemeClr val="accent6"/>
                    </a:solidFill>
                  </a:tcPr>
                </a:tc>
                <a:extLst>
                  <a:ext uri="{0D108BD9-81ED-4DB2-BD59-A6C34878D82A}">
                    <a16:rowId xmlns:a16="http://schemas.microsoft.com/office/drawing/2014/main" val="10000"/>
                  </a:ext>
                </a:extLst>
              </a:tr>
              <a:tr h="326915">
                <a:tc>
                  <a:txBody>
                    <a:bodyPr/>
                    <a:lstStyle/>
                    <a:p>
                      <a:r>
                        <a:rPr kumimoji="1" lang="ja-JP" altLang="en-US" sz="1400" dirty="0"/>
                        <a:t>給与</a:t>
                      </a:r>
                    </a:p>
                  </a:txBody>
                  <a:tcPr>
                    <a:solidFill>
                      <a:schemeClr val="accent6">
                        <a:lumMod val="20000"/>
                        <a:lumOff val="80000"/>
                      </a:schemeClr>
                    </a:solidFill>
                  </a:tcPr>
                </a:tc>
                <a:tc>
                  <a:txBody>
                    <a:bodyPr/>
                    <a:lstStyle/>
                    <a:p>
                      <a:r>
                        <a:rPr kumimoji="1" lang="ja-JP" altLang="en-US" sz="1200" dirty="0"/>
                        <a:t>支給あり。</a:t>
                      </a:r>
                    </a:p>
                  </a:txBody>
                  <a:tcPr>
                    <a:solidFill>
                      <a:schemeClr val="accent6">
                        <a:lumMod val="20000"/>
                        <a:lumOff val="80000"/>
                      </a:schemeClr>
                    </a:solidFill>
                  </a:tcPr>
                </a:tc>
                <a:tc>
                  <a:txBody>
                    <a:bodyPr/>
                    <a:lstStyle/>
                    <a:p>
                      <a:r>
                        <a:rPr kumimoji="1" lang="ja-JP" altLang="en-US" sz="1200" dirty="0"/>
                        <a:t>支給なし。</a:t>
                      </a:r>
                    </a:p>
                  </a:txBody>
                  <a:tcPr>
                    <a:solidFill>
                      <a:schemeClr val="accent6">
                        <a:lumMod val="20000"/>
                        <a:lumOff val="80000"/>
                      </a:schemeClr>
                    </a:solidFill>
                  </a:tcPr>
                </a:tc>
                <a:extLst>
                  <a:ext uri="{0D108BD9-81ED-4DB2-BD59-A6C34878D82A}">
                    <a16:rowId xmlns:a16="http://schemas.microsoft.com/office/drawing/2014/main" val="10001"/>
                  </a:ext>
                </a:extLst>
              </a:tr>
              <a:tr h="508084">
                <a:tc>
                  <a:txBody>
                    <a:bodyPr/>
                    <a:lstStyle/>
                    <a:p>
                      <a:r>
                        <a:rPr kumimoji="1" lang="ja-JP" altLang="en-US" sz="1400" dirty="0"/>
                        <a:t>賞与</a:t>
                      </a:r>
                      <a:endParaRPr kumimoji="1" lang="en-US" altLang="ja-JP" sz="1400" dirty="0"/>
                    </a:p>
                  </a:txBody>
                  <a:tcPr>
                    <a:solidFill>
                      <a:schemeClr val="accent6">
                        <a:lumMod val="20000"/>
                        <a:lumOff val="80000"/>
                      </a:schemeClr>
                    </a:solidFill>
                  </a:tcPr>
                </a:tc>
                <a:tc>
                  <a:txBody>
                    <a:bodyPr/>
                    <a:lstStyle/>
                    <a:p>
                      <a:r>
                        <a:rPr kumimoji="1" lang="ja-JP" altLang="en-US" sz="1200" dirty="0"/>
                        <a:t>支給あり。</a:t>
                      </a:r>
                    </a:p>
                  </a:txBody>
                  <a:tcPr>
                    <a:solidFill>
                      <a:schemeClr val="accent6">
                        <a:lumMod val="20000"/>
                        <a:lumOff val="80000"/>
                      </a:schemeClr>
                    </a:solidFill>
                  </a:tcPr>
                </a:tc>
                <a:tc>
                  <a:txBody>
                    <a:bodyPr/>
                    <a:lstStyle/>
                    <a:p>
                      <a:r>
                        <a:rPr kumimoji="1" lang="ja-JP" altLang="en-US" sz="1200" dirty="0"/>
                        <a:t>減額の上、支給。</a:t>
                      </a:r>
                      <a:endParaRPr kumimoji="1" lang="en-US" altLang="ja-JP" sz="1200" dirty="0"/>
                    </a:p>
                    <a:p>
                      <a:r>
                        <a:rPr kumimoji="1" lang="ja-JP" altLang="en-US" sz="1200" dirty="0"/>
                        <a:t>評価反映後、支給対象期間のうち欠務期間分については</a:t>
                      </a:r>
                      <a:r>
                        <a:rPr kumimoji="1" lang="en-US" altLang="ja-JP" sz="1200" dirty="0"/>
                        <a:t>×</a:t>
                      </a:r>
                      <a:r>
                        <a:rPr kumimoji="1" lang="ja-JP" altLang="en-US" sz="1200" dirty="0"/>
                        <a:t>％を減額して支給する。</a:t>
                      </a:r>
                    </a:p>
                  </a:txBody>
                  <a:tcPr>
                    <a:solidFill>
                      <a:schemeClr val="accent6">
                        <a:lumMod val="20000"/>
                        <a:lumOff val="80000"/>
                      </a:schemeClr>
                    </a:solidFill>
                  </a:tcPr>
                </a:tc>
                <a:extLst>
                  <a:ext uri="{0D108BD9-81ED-4DB2-BD59-A6C34878D82A}">
                    <a16:rowId xmlns:a16="http://schemas.microsoft.com/office/drawing/2014/main" val="10002"/>
                  </a:ext>
                </a:extLst>
              </a:tr>
              <a:tr h="508084">
                <a:tc>
                  <a:txBody>
                    <a:bodyPr/>
                    <a:lstStyle/>
                    <a:p>
                      <a:r>
                        <a:rPr kumimoji="1" lang="ja-JP" altLang="en-US" sz="1400" dirty="0"/>
                        <a:t>傷病手当金</a:t>
                      </a:r>
                      <a:endParaRPr kumimoji="1" lang="en-US" altLang="ja-JP" sz="1400" dirty="0"/>
                    </a:p>
                    <a:p>
                      <a:r>
                        <a:rPr kumimoji="1" lang="ja-JP" altLang="en-US" sz="1400" dirty="0"/>
                        <a:t>（健康保険組合より）</a:t>
                      </a:r>
                    </a:p>
                  </a:txBody>
                  <a:tcPr>
                    <a:solidFill>
                      <a:schemeClr val="accent6">
                        <a:lumMod val="20000"/>
                        <a:lumOff val="80000"/>
                      </a:schemeClr>
                    </a:solidFill>
                  </a:tcPr>
                </a:tc>
                <a:tc>
                  <a:txBody>
                    <a:bodyPr/>
                    <a:lstStyle/>
                    <a:p>
                      <a:r>
                        <a:rPr kumimoji="1" lang="ja-JP" altLang="en-US" sz="1200" dirty="0"/>
                        <a:t>ー</a:t>
                      </a:r>
                    </a:p>
                  </a:txBody>
                  <a:tcPr>
                    <a:solidFill>
                      <a:schemeClr val="accent6">
                        <a:lumMod val="20000"/>
                        <a:lumOff val="80000"/>
                      </a:schemeClr>
                    </a:solidFill>
                  </a:tcPr>
                </a:tc>
                <a:tc>
                  <a:txBody>
                    <a:bodyPr/>
                    <a:lstStyle/>
                    <a:p>
                      <a:r>
                        <a:rPr kumimoji="1" lang="ja-JP" altLang="en-US" sz="1200" dirty="0">
                          <a:solidFill>
                            <a:schemeClr val="tx1"/>
                          </a:solidFill>
                        </a:rPr>
                        <a:t>①傷病手当金</a:t>
                      </a:r>
                      <a:endParaRPr kumimoji="1" lang="en-US" altLang="ja-JP" sz="1200" dirty="0">
                        <a:solidFill>
                          <a:schemeClr val="tx1"/>
                        </a:solidFill>
                      </a:endParaRPr>
                    </a:p>
                    <a:p>
                      <a:r>
                        <a:rPr kumimoji="1" lang="ja-JP" altLang="en-US" sz="1200" dirty="0">
                          <a:solidFill>
                            <a:schemeClr val="tx1"/>
                          </a:solidFill>
                        </a:rPr>
                        <a:t>　</a:t>
                      </a:r>
                      <a:r>
                        <a:rPr kumimoji="1" lang="en-US" altLang="ja-JP" sz="1200" dirty="0">
                          <a:solidFill>
                            <a:schemeClr val="tx1"/>
                          </a:solidFill>
                        </a:rPr>
                        <a:t>1</a:t>
                      </a:r>
                      <a:r>
                        <a:rPr kumimoji="1" lang="ja-JP" altLang="en-US" sz="1200" dirty="0">
                          <a:solidFill>
                            <a:schemeClr val="tx1"/>
                          </a:solidFill>
                        </a:rPr>
                        <a:t>日につき</a:t>
                      </a:r>
                      <a:r>
                        <a:rPr kumimoji="1" lang="ja-JP" altLang="en-US" sz="1200" strike="noStrike" dirty="0">
                          <a:solidFill>
                            <a:schemeClr val="tx1"/>
                          </a:solidFill>
                        </a:rPr>
                        <a:t>支払いを始める日の基準額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に相当する額（</a:t>
                      </a:r>
                      <a:r>
                        <a:rPr kumimoji="1" lang="en-US" altLang="ja-JP" sz="1200" dirty="0">
                          <a:solidFill>
                            <a:schemeClr val="tx1"/>
                          </a:solidFill>
                        </a:rPr>
                        <a:t>×</a:t>
                      </a:r>
                      <a:r>
                        <a:rPr kumimoji="1" lang="ja-JP" altLang="en-US" sz="1200" dirty="0">
                          <a:solidFill>
                            <a:schemeClr val="tx1"/>
                          </a:solidFill>
                        </a:rPr>
                        <a:t>か月間）</a:t>
                      </a:r>
                    </a:p>
                    <a:p>
                      <a:r>
                        <a:rPr kumimoji="1" lang="ja-JP" altLang="en-US" sz="1200" dirty="0">
                          <a:solidFill>
                            <a:schemeClr val="tx1"/>
                          </a:solidFill>
                        </a:rPr>
                        <a:t>②傷病手当金付加金</a:t>
                      </a:r>
                    </a:p>
                    <a:p>
                      <a:r>
                        <a:rPr kumimoji="1" lang="ja-JP" altLang="en-US" sz="1200" dirty="0">
                          <a:solidFill>
                            <a:schemeClr val="tx1"/>
                          </a:solidFill>
                        </a:rPr>
                        <a:t>　休業１日につき</a:t>
                      </a:r>
                      <a:r>
                        <a:rPr kumimoji="1" lang="ja-JP" altLang="en-US" sz="1200" strike="noStrike" dirty="0">
                          <a:solidFill>
                            <a:schemeClr val="tx1"/>
                          </a:solidFill>
                        </a:rPr>
                        <a:t>支払いを始める日の基準額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％に相当する額</a:t>
                      </a:r>
                    </a:p>
                  </a:txBody>
                  <a:tcPr>
                    <a:solidFill>
                      <a:schemeClr val="accent6">
                        <a:lumMod val="20000"/>
                        <a:lumOff val="80000"/>
                      </a:schemeClr>
                    </a:solidFill>
                  </a:tcPr>
                </a:tc>
                <a:extLst>
                  <a:ext uri="{0D108BD9-81ED-4DB2-BD59-A6C34878D82A}">
                    <a16:rowId xmlns:a16="http://schemas.microsoft.com/office/drawing/2014/main" val="10003"/>
                  </a:ext>
                </a:extLst>
              </a:tr>
              <a:tr h="508084">
                <a:tc>
                  <a:txBody>
                    <a:bodyPr/>
                    <a:lstStyle/>
                    <a:p>
                      <a:r>
                        <a:rPr kumimoji="1" lang="ja-JP" altLang="en-US" sz="1400" dirty="0"/>
                        <a:t>扶助料</a:t>
                      </a:r>
                      <a:endParaRPr kumimoji="1" lang="en-US" altLang="ja-JP" sz="1400" dirty="0"/>
                    </a:p>
                  </a:txBody>
                  <a:tcPr>
                    <a:solidFill>
                      <a:schemeClr val="accent6">
                        <a:lumMod val="20000"/>
                        <a:lumOff val="80000"/>
                      </a:schemeClr>
                    </a:solidFill>
                  </a:tcPr>
                </a:tc>
                <a:tc>
                  <a:txBody>
                    <a:bodyPr/>
                    <a:lstStyle/>
                    <a:p>
                      <a:r>
                        <a:rPr kumimoji="1" lang="ja-JP" altLang="en-US" sz="1200" dirty="0"/>
                        <a:t>－</a:t>
                      </a:r>
                    </a:p>
                  </a:txBody>
                  <a:tcPr>
                    <a:solidFill>
                      <a:schemeClr val="accent6">
                        <a:lumMod val="20000"/>
                        <a:lumOff val="80000"/>
                      </a:schemeClr>
                    </a:solidFill>
                  </a:tcPr>
                </a:tc>
                <a:tc>
                  <a:txBody>
                    <a:bodyPr/>
                    <a:lstStyle/>
                    <a:p>
                      <a:r>
                        <a:rPr kumimoji="1" lang="ja-JP" altLang="en-US" sz="1200" dirty="0">
                          <a:solidFill>
                            <a:schemeClr val="tx1"/>
                          </a:solidFill>
                        </a:rPr>
                        <a:t>欠勤１日につき健康保険標準報酬</a:t>
                      </a:r>
                      <a:r>
                        <a:rPr kumimoji="1" lang="ja-JP" altLang="en-US" sz="1200" strike="noStrike" dirty="0">
                          <a:solidFill>
                            <a:schemeClr val="tx1"/>
                          </a:solidFill>
                        </a:rPr>
                        <a:t>月額の</a:t>
                      </a:r>
                      <a:r>
                        <a:rPr kumimoji="1" lang="en-US" altLang="ja-JP" sz="1200" strike="noStrike" dirty="0">
                          <a:solidFill>
                            <a:schemeClr val="tx1"/>
                          </a:solidFill>
                        </a:rPr>
                        <a:t>×</a:t>
                      </a:r>
                      <a:r>
                        <a:rPr kumimoji="1" lang="ja-JP" altLang="en-US" sz="1200" strike="noStrike" dirty="0">
                          <a:solidFill>
                            <a:schemeClr val="tx1"/>
                          </a:solidFill>
                        </a:rPr>
                        <a:t>に相当する額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に相当する金額を支給。</a:t>
                      </a:r>
                      <a:endParaRPr kumimoji="1" lang="en-US" altLang="ja-JP" sz="1200" dirty="0">
                        <a:solidFill>
                          <a:schemeClr val="tx1"/>
                        </a:solidFill>
                      </a:endParaRPr>
                    </a:p>
                    <a:p>
                      <a:r>
                        <a:rPr kumimoji="1" lang="en-US" altLang="ja-JP" sz="1200" dirty="0">
                          <a:solidFill>
                            <a:schemeClr val="tx1"/>
                          </a:solidFill>
                        </a:rPr>
                        <a:t>※</a:t>
                      </a:r>
                      <a:r>
                        <a:rPr kumimoji="1" lang="ja-JP" altLang="en-US" sz="1200" dirty="0">
                          <a:solidFill>
                            <a:schemeClr val="tx1"/>
                          </a:solidFill>
                        </a:rPr>
                        <a:t>傷病手当金の給付を受けられない期間が対象。</a:t>
                      </a:r>
                    </a:p>
                  </a:txBody>
                  <a:tcPr>
                    <a:solidFill>
                      <a:schemeClr val="accent6">
                        <a:lumMod val="20000"/>
                        <a:lumOff val="80000"/>
                      </a:schemeClr>
                    </a:solidFill>
                  </a:tcPr>
                </a:tc>
                <a:extLst>
                  <a:ext uri="{0D108BD9-81ED-4DB2-BD59-A6C34878D82A}">
                    <a16:rowId xmlns:a16="http://schemas.microsoft.com/office/drawing/2014/main" val="10004"/>
                  </a:ext>
                </a:extLst>
              </a:tr>
              <a:tr h="349405">
                <a:tc>
                  <a:txBody>
                    <a:bodyPr/>
                    <a:lstStyle/>
                    <a:p>
                      <a:r>
                        <a:rPr kumimoji="1" lang="ja-JP" altLang="en-US" sz="1400" dirty="0"/>
                        <a:t>共済会</a:t>
                      </a:r>
                      <a:endParaRPr kumimoji="1" lang="en-US" altLang="ja-JP" sz="1400" dirty="0"/>
                    </a:p>
                  </a:txBody>
                  <a:tcPr>
                    <a:solidFill>
                      <a:schemeClr val="accent6">
                        <a:lumMod val="20000"/>
                        <a:lumOff val="80000"/>
                      </a:schemeClr>
                    </a:solidFill>
                  </a:tcPr>
                </a:tc>
                <a:tc gridSpan="2">
                  <a:txBody>
                    <a:bodyPr/>
                    <a:lstStyle/>
                    <a:p>
                      <a:r>
                        <a:rPr kumimoji="1" lang="ja-JP" altLang="en-US" sz="1200" dirty="0"/>
                        <a:t>不就業（有休・積休含）が</a:t>
                      </a:r>
                      <a:r>
                        <a:rPr kumimoji="1" lang="en-US" altLang="ja-JP" sz="1200" dirty="0"/>
                        <a:t>×</a:t>
                      </a:r>
                      <a:r>
                        <a:rPr kumimoji="1" lang="ja-JP" altLang="en-US" sz="1200" dirty="0"/>
                        <a:t>日に及んだ時、</a:t>
                      </a:r>
                      <a:r>
                        <a:rPr kumimoji="1" lang="en-US" altLang="ja-JP" sz="1200" dirty="0"/>
                        <a:t>××</a:t>
                      </a:r>
                      <a:r>
                        <a:rPr kumimoji="1" lang="ja-JP" altLang="en-US" sz="1200" dirty="0"/>
                        <a:t>円支給。その後の不就労が</a:t>
                      </a:r>
                      <a:r>
                        <a:rPr kumimoji="1" lang="en-US" altLang="ja-JP" sz="1200" dirty="0"/>
                        <a:t>1</a:t>
                      </a:r>
                      <a:r>
                        <a:rPr kumimoji="1" lang="ja-JP" altLang="en-US" sz="1200" dirty="0"/>
                        <a:t>ヶ月に及ぶ毎に</a:t>
                      </a:r>
                      <a:r>
                        <a:rPr kumimoji="1" lang="en-US" altLang="ja-JP" sz="1200" dirty="0"/>
                        <a:t>××</a:t>
                      </a:r>
                      <a:r>
                        <a:rPr kumimoji="1" lang="ja-JP" altLang="en-US" sz="1200" dirty="0"/>
                        <a:t>円支給。</a:t>
                      </a:r>
                    </a:p>
                  </a:txBody>
                  <a:tcPr>
                    <a:solidFill>
                      <a:schemeClr val="accent6">
                        <a:lumMod val="20000"/>
                        <a:lumOff val="80000"/>
                      </a:schemeClr>
                    </a:solidFill>
                  </a:tcPr>
                </a:tc>
                <a:tc hMerge="1">
                  <a:txBody>
                    <a:bodyPr/>
                    <a:lstStyle/>
                    <a:p>
                      <a:endParaRPr kumimoji="1" lang="ja-JP" altLang="en-US" sz="1400" dirty="0"/>
                    </a:p>
                  </a:txBody>
                  <a:tcPr/>
                </a:tc>
                <a:extLst>
                  <a:ext uri="{0D108BD9-81ED-4DB2-BD59-A6C34878D82A}">
                    <a16:rowId xmlns:a16="http://schemas.microsoft.com/office/drawing/2014/main" val="10005"/>
                  </a:ext>
                </a:extLst>
              </a:tr>
              <a:tr h="508084">
                <a:tc>
                  <a:txBody>
                    <a:bodyPr/>
                    <a:lstStyle/>
                    <a:p>
                      <a:r>
                        <a:rPr kumimoji="1" lang="ja-JP" altLang="en-US" sz="1400" dirty="0"/>
                        <a:t>労働組合</a:t>
                      </a:r>
                      <a:endParaRPr kumimoji="1" lang="en-US" altLang="ja-JP" sz="1400" dirty="0"/>
                    </a:p>
                  </a:txBody>
                  <a:tcPr>
                    <a:solidFill>
                      <a:schemeClr val="accent6">
                        <a:lumMod val="20000"/>
                        <a:lumOff val="80000"/>
                      </a:schemeClr>
                    </a:solidFill>
                  </a:tcPr>
                </a:tc>
                <a:tc gridSpan="2">
                  <a:txBody>
                    <a:bodyPr/>
                    <a:lstStyle/>
                    <a:p>
                      <a:r>
                        <a:rPr kumimoji="1" lang="ja-JP" altLang="en-US" sz="1200" dirty="0"/>
                        <a:t>不就業（有休・積休含）が</a:t>
                      </a:r>
                      <a:r>
                        <a:rPr kumimoji="1" lang="en-US" altLang="ja-JP" sz="1200" dirty="0"/>
                        <a:t>×</a:t>
                      </a:r>
                      <a:r>
                        <a:rPr kumimoji="1" lang="ja-JP" altLang="en-US" sz="1200" dirty="0"/>
                        <a:t>日に及んだ時</a:t>
                      </a:r>
                      <a:r>
                        <a:rPr kumimoji="1" lang="en-US" altLang="ja-JP" sz="1200" dirty="0"/>
                        <a:t>××</a:t>
                      </a:r>
                      <a:r>
                        <a:rPr kumimoji="1" lang="ja-JP" altLang="en-US" sz="1200" dirty="0"/>
                        <a:t>円支給。</a:t>
                      </a:r>
                      <a:r>
                        <a:rPr kumimoji="1" lang="en-US" altLang="ja-JP" sz="1200" dirty="0"/>
                        <a:t>×</a:t>
                      </a:r>
                      <a:r>
                        <a:rPr kumimoji="1" lang="ja-JP" altLang="en-US" sz="1200" dirty="0"/>
                        <a:t>ヶ月に及んだ時</a:t>
                      </a:r>
                      <a:r>
                        <a:rPr kumimoji="1" lang="en-US" altLang="ja-JP" sz="1200" dirty="0"/>
                        <a:t>××</a:t>
                      </a:r>
                      <a:r>
                        <a:rPr kumimoji="1" lang="ja-JP" altLang="en-US" sz="1200" dirty="0"/>
                        <a:t>円、その後</a:t>
                      </a:r>
                      <a:r>
                        <a:rPr kumimoji="1" lang="en-US" altLang="ja-JP" sz="1200" dirty="0"/>
                        <a:t>×</a:t>
                      </a:r>
                      <a:r>
                        <a:rPr kumimoji="1" lang="ja-JP" altLang="en-US" sz="1200" dirty="0"/>
                        <a:t>月単位で</a:t>
                      </a:r>
                      <a:r>
                        <a:rPr kumimoji="1" lang="en-US" altLang="ja-JP" sz="1200" dirty="0"/>
                        <a:t>××</a:t>
                      </a:r>
                      <a:r>
                        <a:rPr kumimoji="1" lang="ja-JP" altLang="en-US" sz="1200" dirty="0"/>
                        <a:t>円支給。</a:t>
                      </a:r>
                    </a:p>
                  </a:txBody>
                  <a:tcPr>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9" name="テキスト ボックス 8">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8484544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3233202FB604C45A1A0D54428F7E570" ma:contentTypeVersion="4" ma:contentTypeDescription="新しいドキュメントを作成します。" ma:contentTypeScope="" ma:versionID="e2e9f76fc51e8eb4a0d663e8066bb9af">
  <xsd:schema xmlns:xsd="http://www.w3.org/2001/XMLSchema" xmlns:xs="http://www.w3.org/2001/XMLSchema" xmlns:p="http://schemas.microsoft.com/office/2006/metadata/properties" xmlns:ns2="eb596e94-3be8-40ab-8bd8-a1bf70d3bf66" xmlns:ns3="7cd3a0e6-6e2a-4ac8-99f0-5daa367529ce" targetNamespace="http://schemas.microsoft.com/office/2006/metadata/properties" ma:root="true" ma:fieldsID="f9209383cd3d42f0c137fd4ef61ed72c" ns2:_="" ns3:_="">
    <xsd:import namespace="eb596e94-3be8-40ab-8bd8-a1bf70d3bf66"/>
    <xsd:import namespace="7cd3a0e6-6e2a-4ac8-99f0-5daa367529c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596e94-3be8-40ab-8bd8-a1bf70d3bf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d3a0e6-6e2a-4ac8-99f0-5daa367529c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25C8C0-156F-4113-AEE2-B51E9F63E835}">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eb596e94-3be8-40ab-8bd8-a1bf70d3bf66"/>
    <ds:schemaRef ds:uri="http://schemas.microsoft.com/office/2006/documentManagement/types"/>
    <ds:schemaRef ds:uri="http://schemas.microsoft.com/office/infopath/2007/PartnerControls"/>
    <ds:schemaRef ds:uri="7cd3a0e6-6e2a-4ac8-99f0-5daa367529ce"/>
    <ds:schemaRef ds:uri="http://www.w3.org/XML/1998/namespace"/>
  </ds:schemaRefs>
</ds:datastoreItem>
</file>

<file path=customXml/itemProps2.xml><?xml version="1.0" encoding="utf-8"?>
<ds:datastoreItem xmlns:ds="http://schemas.openxmlformats.org/officeDocument/2006/customXml" ds:itemID="{0E9A84DF-8A71-46BE-A4D6-E9529C0888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596e94-3be8-40ab-8bd8-a1bf70d3bf66"/>
    <ds:schemaRef ds:uri="7cd3a0e6-6e2a-4ac8-99f0-5daa367529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016EC1-A078-4C54-AB58-8B2FBE0DF2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2947</TotalTime>
  <Words>2105</Words>
  <Application>Microsoft Office PowerPoint</Application>
  <PresentationFormat>ワイド画面</PresentationFormat>
  <Paragraphs>193</Paragraphs>
  <Slides>11</Slides>
  <Notes>10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Meiryo UI</vt:lpstr>
      <vt:lpstr>Arial</vt:lpstr>
      <vt:lpstr>Calibri</vt:lpstr>
      <vt:lpstr>Office テーマ</vt:lpstr>
      <vt:lpstr>　がんなど治療と就労の 　両立支援ガイドブック</vt:lpstr>
      <vt:lpstr>１．はじめに</vt:lpstr>
      <vt:lpstr> </vt:lpstr>
      <vt:lpstr> </vt:lpstr>
      <vt:lpstr> </vt:lpstr>
      <vt:lpstr> </vt:lpstr>
      <vt:lpstr> </vt:lpstr>
      <vt:lpstr> </vt:lpstr>
      <vt:lpstr> </vt:lpstr>
      <vt:lpstr>６．参考情報</vt:lpstr>
      <vt:lpstr>参考文献</vt:lpstr>
    </vt:vector>
  </TitlesOfParts>
  <Company>サッポログループマネジメント株式会社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がんなど治療と就労の ガイドブック</dc:title>
  <dc:creator>吾妻　美佳</dc:creator>
  <cp:lastModifiedBy>村本　高史</cp:lastModifiedBy>
  <cp:revision>265</cp:revision>
  <cp:lastPrinted>2017-06-12T00:59:29Z</cp:lastPrinted>
  <dcterms:created xsi:type="dcterms:W3CDTF">2017-05-16T01:43:58Z</dcterms:created>
  <dcterms:modified xsi:type="dcterms:W3CDTF">2022-09-14T01:16:36Z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0x010100A3233202FB604C45A1A0D54428F7E570</vt:lpwstr>
  </property>
</Properties>
</file>